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9"/>
    <p:sldId id="276" r:id="rId8"/>
    <p:sldId id="277" r:id="rId7"/>
    <p:sldId id="278" r:id="rId6"/>
    <p:sldId id="279" r:id="rId5"/>
    <p:sldId id="280" r:id="rId4"/>
    <p:sldId id="281" r:id="rId3"/>
    <p:sldId id="282" r:id="rId2"/>
    <p:sldId id="283" r:id="rId37"/>
    <p:sldId id="284" r:id="rId38"/>
    <p:sldId id="285" r:id="rId39"/>
    <p:sldId id="286" r:id="rId40"/>
    <p:sldId id="287" r:id="rId41"/>
    <p:sldId id="288" r:id="rId42"/>
    <p:sldId id="289" r:id="rId43"/>
    <p:sldId id="290" r:id="rId44"/>
    <p:sldId id="291" r:id="rId45"/>
    <p:sldId id="292" r:id="rId46"/>
    <p:sldId id="293" r:id="rId47"/>
    <p:sldId id="294" r:id="rId48"/>
    <p:sldId id="295" r:id="rId49"/>
    <p:sldId id="296" r:id="rId50"/>
    <p:sldId id="297" r:id="rId51"/>
    <p:sldId id="298" r:id="rId52"/>
    <p:sldId id="299" r:id="rId53"/>
    <p:sldId id="300" r:id="rId54"/>
    <p:sldId id="301" r:id="rId55"/>
    <p:sldId id="302" r:id="rId56"/>
  </p:sldIdLst>
  <p:sldSz cx="9144000" cy="6858000" type="screen4x3"/>
  <p:notesSz cx="6888163" cy="1002188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57" userDrawn="1">
          <p15:clr>
            <a:srgbClr val="A4A3A4"/>
          </p15:clr>
        </p15:guide>
        <p15:guide id="2" pos="216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FF0000"/>
    <a:srgbClr val="0099FF"/>
    <a:srgbClr val="0000F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415" autoAdjust="0"/>
    <p:restoredTop sz="90939" autoAdjust="0"/>
  </p:normalViewPr>
  <p:slideViewPr>
    <p:cSldViewPr>
      <p:cViewPr varScale="1">
        <p:scale>
          <a:sx n="164" d="100"/>
          <a:sy n="164" d="100"/>
        </p:scale>
        <p:origin x="120" y="8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15" d="100"/>
          <a:sy n="115" d="100"/>
        </p:scale>
        <p:origin x="-5080" y="-104"/>
      </p:cViewPr>
      <p:guideLst>
        <p:guide orient="horz" pos="3157"/>
        <p:guide pos="2169"/>
      </p:guideLst>
    </p:cSldViewPr>
  </p:notesViewPr>
  <p:gridSpacing cx="72008" cy="72008"/>
</p:viewPr>
</file>

<file path=ppt/_rels/presentation.xml.rels><?xml version='1.0' encoding='utf-8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27.xml"/><Relationship Id="rId3" Type="http://schemas.openxmlformats.org/officeDocument/2006/relationships/slide" Target="slides/slide26.xml"/><Relationship Id="rId4" Type="http://schemas.openxmlformats.org/officeDocument/2006/relationships/slide" Target="slides/slide25.xml"/><Relationship Id="rId5" Type="http://schemas.openxmlformats.org/officeDocument/2006/relationships/slide" Target="slides/slide24.xml"/><Relationship Id="rId6" Type="http://schemas.openxmlformats.org/officeDocument/2006/relationships/slide" Target="slides/slide23.xml"/><Relationship Id="rId7" Type="http://schemas.openxmlformats.org/officeDocument/2006/relationships/slide" Target="slides/slide22.xml"/><Relationship Id="rId8" Type="http://schemas.openxmlformats.org/officeDocument/2006/relationships/slide" Target="slides/slide21.xml"/><Relationship Id="rId9" Type="http://schemas.openxmlformats.org/officeDocument/2006/relationships/slide" Target="slides/slide20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Relationship Id="rId18" Type="http://schemas.openxmlformats.org/officeDocument/2006/relationships/slide" Target="slides/slide9.xml"/><Relationship Id="rId19" Type="http://schemas.openxmlformats.org/officeDocument/2006/relationships/slide" Target="slides/slide10.xml"/><Relationship Id="rId20" Type="http://schemas.openxmlformats.org/officeDocument/2006/relationships/slide" Target="slides/slide11.xml"/><Relationship Id="rId21" Type="http://schemas.openxmlformats.org/officeDocument/2006/relationships/slide" Target="slides/slide12.xml"/><Relationship Id="rId22" Type="http://schemas.openxmlformats.org/officeDocument/2006/relationships/slide" Target="slides/slide13.xml"/><Relationship Id="rId23" Type="http://schemas.openxmlformats.org/officeDocument/2006/relationships/slide" Target="slides/slide14.xml"/><Relationship Id="rId24" Type="http://schemas.openxmlformats.org/officeDocument/2006/relationships/slide" Target="slides/slide15.xml"/><Relationship Id="rId25" Type="http://schemas.openxmlformats.org/officeDocument/2006/relationships/slide" Target="slides/slide16.xml"/><Relationship Id="rId26" Type="http://schemas.openxmlformats.org/officeDocument/2006/relationships/slide" Target="slides/slide17.xml"/><Relationship Id="rId27" Type="http://schemas.openxmlformats.org/officeDocument/2006/relationships/slide" Target="slides/slide18.xml"/><Relationship Id="rId28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30" Type="http://schemas.openxmlformats.org/officeDocument/2006/relationships/handoutMaster" Target="handoutMasters/handout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slide" Target="slides/slide34.xml"/><Relationship Id="rId44" Type="http://schemas.openxmlformats.org/officeDocument/2006/relationships/slide" Target="slides/slide35.xml"/><Relationship Id="rId45" Type="http://schemas.openxmlformats.org/officeDocument/2006/relationships/slide" Target="slides/slide36.xml"/><Relationship Id="rId46" Type="http://schemas.openxmlformats.org/officeDocument/2006/relationships/slide" Target="slides/slide37.xml"/><Relationship Id="rId47" Type="http://schemas.openxmlformats.org/officeDocument/2006/relationships/slide" Target="slides/slide38.xml"/><Relationship Id="rId48" Type="http://schemas.openxmlformats.org/officeDocument/2006/relationships/slide" Target="slides/slide39.xml"/><Relationship Id="rId49" Type="http://schemas.openxmlformats.org/officeDocument/2006/relationships/slide" Target="slides/slide40.xml"/><Relationship Id="rId50" Type="http://schemas.openxmlformats.org/officeDocument/2006/relationships/slide" Target="slides/slide41.xml"/><Relationship Id="rId51" Type="http://schemas.openxmlformats.org/officeDocument/2006/relationships/slide" Target="slides/slide42.xml"/><Relationship Id="rId52" Type="http://schemas.openxmlformats.org/officeDocument/2006/relationships/slide" Target="slides/slide43.xml"/><Relationship Id="rId53" Type="http://schemas.openxmlformats.org/officeDocument/2006/relationships/slide" Target="slides/slide44.xml"/><Relationship Id="rId54" Type="http://schemas.openxmlformats.org/officeDocument/2006/relationships/slide" Target="slides/slide45.xml"/><Relationship Id="rId55" Type="http://schemas.openxmlformats.org/officeDocument/2006/relationships/slide" Target="slides/slide46.xml"/><Relationship Id="rId56" Type="http://schemas.openxmlformats.org/officeDocument/2006/relationships/slide" Target="slides/slide47.xml"/></Relationships>
</file>

<file path=ppt/handoutMasters/_rels/handoutMaster1.xml.rels><?xml version='1.0' encoding='utf-8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909" cy="472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4202" tIns="47101" rIns="94202" bIns="47101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9879" y="0"/>
            <a:ext cx="2963909" cy="472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4202" tIns="47101" rIns="94202" bIns="47101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2BF0E40-F5F8-E848-8752-1060ED36DD15}" type="datetime1">
              <a:rPr lang="de-DE"/>
              <a:pPr/>
              <a:t>20.08.2023</a:t>
            </a:fld>
            <a:endParaRPr lang="de-DE"/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35899"/>
            <a:ext cx="2963909" cy="472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4202" tIns="47101" rIns="94202" bIns="47101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9879" y="9535899"/>
            <a:ext cx="2963909" cy="472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4202" tIns="47101" rIns="94202" bIns="47101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BBBD5D9-F7B3-384B-9556-5FA852727586}" type="slidenum">
              <a:rPr lang="de-DE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39984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050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909" cy="472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4202" tIns="47101" rIns="94202" bIns="47101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64515" name="Rectangle 2051"/>
          <p:cNvSpPr>
            <a:spLocks noGrp="1" noChangeArrowheads="1"/>
          </p:cNvSpPr>
          <p:nvPr>
            <p:ph type="dt" idx="1"/>
          </p:nvPr>
        </p:nvSpPr>
        <p:spPr bwMode="auto">
          <a:xfrm>
            <a:off x="3899879" y="0"/>
            <a:ext cx="2963909" cy="472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4202" tIns="47101" rIns="94202" bIns="47101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B60E369-DE85-E845-899F-66BBC89A3FB1}" type="datetime1">
              <a:rPr lang="de-DE"/>
              <a:pPr/>
              <a:t>20.08.2023</a:t>
            </a:fld>
            <a:endParaRPr lang="de-DE"/>
          </a:p>
        </p:txBody>
      </p:sp>
      <p:sp>
        <p:nvSpPr>
          <p:cNvPr id="64516" name="Rectangle 205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03300" y="788988"/>
            <a:ext cx="4935538" cy="37036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64517" name="Rectangle 205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971" y="4728545"/>
            <a:ext cx="5069844" cy="4569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4202" tIns="47101" rIns="94202" bIns="4710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</a:p>
        </p:txBody>
      </p:sp>
      <p:sp>
        <p:nvSpPr>
          <p:cNvPr id="64518" name="Rectangle 205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35899"/>
            <a:ext cx="2963909" cy="472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4202" tIns="47101" rIns="94202" bIns="47101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64519" name="Rectangle 205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9879" y="9535899"/>
            <a:ext cx="2963909" cy="472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4202" tIns="47101" rIns="94202" bIns="47101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33169DC-F00B-734E-B333-2230796D4813}" type="slidenum">
              <a:rPr lang="de-DE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9092659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7662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4860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1639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9669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4417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2219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7408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45887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74648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6680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6037891"/>
      </p:ext>
    </p:extLst>
  </p:cSld>
  <p:clrMapOvr>
    <a:masterClrMapping/>
  </p:clrMapOvr>
</p:sldLayout>
</file>

<file path=ppt/slideMasters/_rels/slideMaster1.xml.rels><?xml version='1.0' encoding='utf-8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5" Type="http://schemas.openxmlformats.org/officeDocument/2006/relationships/image" Target="../media/image2.png"/><Relationship Id="rId16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8" name="Picture 14" descr="C:\Eigene Dateien\Balken.bmp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713" y="6273800"/>
            <a:ext cx="5830887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Object 1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18250"/>
            <a:ext cx="1371600" cy="24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42" name="Rectangle 18"/>
          <p:cNvSpPr>
            <a:spLocks noChangeArrowheads="1"/>
          </p:cNvSpPr>
          <p:nvPr/>
        </p:nvSpPr>
        <p:spPr bwMode="auto">
          <a:xfrm>
            <a:off x="8077200" y="6013450"/>
            <a:ext cx="612775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r>
              <a:rPr lang="de-DE" sz="600" b="1" dirty="0">
                <a:solidFill>
                  <a:schemeClr val="tx2"/>
                </a:solidFill>
              </a:rPr>
              <a:t>Page: </a:t>
            </a:r>
            <a:fld id="{57A68B9E-FA29-4F48-9FE5-A5EFC2367A4A}" type="slidenum">
              <a:rPr lang="de-DE" sz="600" b="1">
                <a:solidFill>
                  <a:schemeClr val="tx2"/>
                </a:solidFill>
              </a:rPr>
              <a:pPr/>
              <a:t>‹#›</a:t>
            </a:fld>
            <a:endParaRPr lang="de-DE" sz="600" b="1" dirty="0">
              <a:solidFill>
                <a:schemeClr val="tx2"/>
              </a:solidFill>
            </a:endParaRPr>
          </a:p>
        </p:txBody>
      </p:sp>
      <p:pic>
        <p:nvPicPr>
          <p:cNvPr id="1043" name="Picture 19" descr="C:\Eigene Dateien\ECDA_logo_neu.bmp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6242050"/>
            <a:ext cx="696913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'1.0' encoding='utf-8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'1.0' encoding='utf-8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'1.0' encoding='utf-8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'1.0' encoding='utf-8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'1.0' encoding='utf-8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'1.0' encoding='utf-8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'1.0' encoding='utf-8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wrap="square" anchor="ctr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3200" b="1" i="0">
                <a:solidFill>
                  <a:srgbClr val="3333CC"/>
                </a:solidFill>
                <a:latin typeface="Times New Roman"/>
              </a:rPr>
              <a:t>Zusammenarbeit mit Git,</a:t>
            </a:r>
          </a:p>
          <a:p>
            <a:pPr algn="ctr">
              <a:spcAft>
                <a:spcPts val="300"/>
              </a:spcAft>
              <a:buNone/>
            </a:pPr>
            <a:r>
              <a:rPr sz="3200" b="1" i="0">
                <a:solidFill>
                  <a:srgbClr val="3333CC"/>
                </a:solidFill>
                <a:latin typeface="Times New Roman"/>
              </a:rPr>
              <a:t>GitHub &amp; GitLab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wrap="square" anchor="t" lIns="60000" rIns="60000" tIns="30000" bIns="30000">
            <a:noAutofit/>
          </a:bodyPr>
          <a:lstStyle/>
          <a:p>
            <a:pPr algn="ctr">
              <a:spcAft>
                <a:spcPts val="80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Times New Roman"/>
              </a:rPr>
              <a:t>Effizient im Team entwickeln – mit KI-Agenten im Boot</a:t>
            </a:r>
          </a:p>
          <a:p>
            <a:pPr algn="ctr">
              <a:spcAft>
                <a:spcPts val="300"/>
              </a:spcAft>
              <a:buNone/>
            </a:pPr>
            <a:r>
              <a:rPr sz="1300" b="0" i="0">
                <a:solidFill>
                  <a:srgbClr val="595959"/>
                </a:solidFill>
                <a:latin typeface="Times New Roman"/>
              </a:rPr>
              <a:t>Grundlagen, Team-Workflow, Branches &amp; Worktrees,</a:t>
            </a:r>
          </a:p>
          <a:p>
            <a:pPr algn="ctr">
              <a:spcAft>
                <a:spcPts val="300"/>
              </a:spcAft>
              <a:buNone/>
            </a:pPr>
            <a:r>
              <a:rPr sz="1300" b="0" i="0">
                <a:solidFill>
                  <a:srgbClr val="595959"/>
                </a:solidFill>
                <a:latin typeface="Times New Roman"/>
              </a:rPr>
              <a:t>Pull-/Merge-Requests, CI, lokale Container und ein Git-Cheat-Sheet</a:t>
            </a:r>
          </a:p>
        </p:txBody>
      </p:sp>
      <p:sp>
        <p:nvSpPr>
          <p:cNvPr id="4" name="Rectangle 3"/>
          <p:cNvSpPr/>
          <p:nvPr/>
        </p:nvSpPr>
        <p:spPr>
          <a:xfrm>
            <a:off x="2872050" y="3760000"/>
            <a:ext cx="3400000" cy="26000"/>
          </a:xfrm>
          <a:prstGeom prst="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z="2600" b="1">
                <a:solidFill>
                  <a:srgbClr val="000000"/>
                </a:solidFill>
                <a:latin typeface="Times New Roman"/>
              </a:rPr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 wrap="square">
            <a:noAutofit/>
          </a:bodyPr>
          <a:lstStyle/>
          <a:p>
            <a:pPr>
              <a:spcBef>
                <a:spcPts val="200"/>
              </a:spcBef>
              <a:spcAft>
                <a:spcPts val="600"/>
              </a:spcAft>
            </a:pPr>
            <a:r>
              <a:rPr sz="1600" b="0" i="0">
                <a:solidFill>
                  <a:srgbClr val="000000"/>
                </a:solidFill>
                <a:latin typeface="Times New Roman"/>
              </a:rPr>
              <a:t>Git-Grundlagen &amp; Best Practices</a:t>
            </a:r>
          </a:p>
          <a:p>
            <a:pPr>
              <a:spcBef>
                <a:spcPts val="200"/>
              </a:spcBef>
              <a:spcAft>
                <a:spcPts val="600"/>
              </a:spcAft>
            </a:pPr>
            <a:r>
              <a:rPr sz="1600" b="0" i="0">
                <a:solidFill>
                  <a:srgbClr val="000000"/>
                </a:solidFill>
                <a:latin typeface="Times New Roman"/>
              </a:rPr>
              <a:t>Wozu GitHub / GitLab im Team?</a:t>
            </a:r>
          </a:p>
          <a:p>
            <a:pPr>
              <a:spcBef>
                <a:spcPts val="200"/>
              </a:spcBef>
              <a:spcAft>
                <a:spcPts val="600"/>
              </a:spcAft>
            </a:pPr>
            <a:r>
              <a:rPr sz="1600" b="0" i="0">
                <a:solidFill>
                  <a:srgbClr val="000000"/>
                </a:solidFill>
                <a:latin typeface="Times New Roman"/>
              </a:rPr>
              <a:t>Issues &amp; Labels effizient nutzen</a:t>
            </a:r>
          </a:p>
          <a:p>
            <a:pPr>
              <a:spcBef>
                <a:spcPts val="200"/>
              </a:spcBef>
              <a:spcAft>
                <a:spcPts val="600"/>
              </a:spcAft>
            </a:pPr>
            <a:r>
              <a:rPr sz="1600" b="0" i="0">
                <a:solidFill>
                  <a:srgbClr val="000000"/>
                </a:solidFill>
                <a:latin typeface="Times New Roman"/>
              </a:rPr>
              <a:t>Branches, Worktrees &amp; PR/MR</a:t>
            </a:r>
          </a:p>
          <a:p>
            <a:pPr>
              <a:spcBef>
                <a:spcPts val="200"/>
              </a:spcBef>
              <a:spcAft>
                <a:spcPts val="600"/>
              </a:spcAft>
            </a:pPr>
            <a:r>
              <a:rPr sz="1600" b="0" i="0">
                <a:solidFill>
                  <a:srgbClr val="000000"/>
                </a:solidFill>
                <a:latin typeface="Times New Roman"/>
              </a:rPr>
              <a:t>Warum ein geschützter main-Branch?</a:t>
            </a:r>
          </a:p>
          <a:p>
            <a:pPr>
              <a:spcBef>
                <a:spcPts val="200"/>
              </a:spcBef>
              <a:spcAft>
                <a:spcPts val="600"/>
              </a:spcAft>
            </a:pPr>
            <a:r>
              <a:rPr sz="1600" b="0" i="0">
                <a:solidFill>
                  <a:srgbClr val="000000"/>
                </a:solidFill>
                <a:latin typeface="Times New Roman"/>
              </a:rPr>
              <a:t>Blockierte PRs mit KI-Agenten lösen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 wrap="square">
            <a:noAutofit/>
          </a:bodyPr>
          <a:lstStyle/>
          <a:p>
            <a:pPr>
              <a:spcBef>
                <a:spcPts val="200"/>
              </a:spcBef>
              <a:spcAft>
                <a:spcPts val="600"/>
              </a:spcAft>
            </a:pPr>
            <a:r>
              <a:rPr sz="1600" b="0" i="0">
                <a:solidFill>
                  <a:srgbClr val="000000"/>
                </a:solidFill>
                <a:latin typeface="Times New Roman"/>
              </a:rPr>
              <a:t>Sauberer Team-Workflow (Iteration)</a:t>
            </a:r>
          </a:p>
          <a:p>
            <a:pPr>
              <a:spcBef>
                <a:spcPts val="200"/>
              </a:spcBef>
              <a:spcAft>
                <a:spcPts val="600"/>
              </a:spcAft>
            </a:pPr>
            <a:r>
              <a:rPr sz="1600" b="0" i="0">
                <a:solidFill>
                  <a:srgbClr val="000000"/>
                </a:solidFill>
                <a:latin typeface="Times New Roman"/>
              </a:rPr>
              <a:t>Vergleichen, Rollback &amp; Rollforward</a:t>
            </a:r>
          </a:p>
          <a:p>
            <a:pPr>
              <a:spcBef>
                <a:spcPts val="200"/>
              </a:spcBef>
              <a:spcAft>
                <a:spcPts val="600"/>
              </a:spcAft>
            </a:pPr>
            <a:r>
              <a:rPr sz="1600" b="0" i="0">
                <a:solidFill>
                  <a:srgbClr val="000000"/>
                </a:solidFill>
                <a:latin typeface="Times New Roman"/>
              </a:rPr>
              <a:t>Häufige Stolperfallen &amp; Rettung</a:t>
            </a:r>
          </a:p>
          <a:p>
            <a:pPr>
              <a:spcBef>
                <a:spcPts val="200"/>
              </a:spcBef>
              <a:spcAft>
                <a:spcPts val="600"/>
              </a:spcAft>
            </a:pPr>
            <a:r>
              <a:rPr sz="1600" b="0" i="0">
                <a:solidFill>
                  <a:srgbClr val="000000"/>
                </a:solidFill>
                <a:latin typeface="Times New Roman"/>
              </a:rPr>
              <a:t>CI/CD: Aufwand vs. Nutzen</a:t>
            </a:r>
          </a:p>
          <a:p>
            <a:pPr>
              <a:spcBef>
                <a:spcPts val="200"/>
              </a:spcBef>
              <a:spcAft>
                <a:spcPts val="600"/>
              </a:spcAft>
            </a:pPr>
            <a:r>
              <a:rPr sz="1600" b="0" i="0">
                <a:solidFill>
                  <a:srgbClr val="000000"/>
                </a:solidFill>
                <a:latin typeface="Times New Roman"/>
              </a:rPr>
              <a:t>Lokal entwickeln mit compose.yml</a:t>
            </a:r>
          </a:p>
          <a:p>
            <a:pPr>
              <a:spcBef>
                <a:spcPts val="200"/>
              </a:spcBef>
              <a:spcAft>
                <a:spcPts val="600"/>
              </a:spcAft>
            </a:pPr>
            <a:r>
              <a:rPr sz="1600" b="0" i="0">
                <a:solidFill>
                  <a:srgbClr val="000000"/>
                </a:solidFill>
                <a:latin typeface="Times New Roman"/>
              </a:rPr>
              <a:t>Git-Cheat-Sheet &amp; Checklisten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30000"/>
            <a:ext cx="8229600" cy="22000"/>
          </a:xfrm>
          <a:prstGeom prst="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sz="3400" b="1">
                <a:solidFill>
                  <a:srgbClr val="3333CC"/>
                </a:solidFill>
                <a:latin typeface="Times New Roman"/>
              </a:rPr>
              <a:t>Teil 1 – Git-Grundlagen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wrap="square" lIns="60000" rIns="60000" tIns="30000" bIns="30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600" b="0" i="1">
                <a:solidFill>
                  <a:srgbClr val="595959"/>
                </a:solidFill>
                <a:latin typeface="Times New Roman"/>
              </a:rPr>
              <a:t>Was Git ist und wie man es von Anfang an sauber nutzt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z="2600" b="1">
                <a:solidFill>
                  <a:srgbClr val="000000"/>
                </a:solidFill>
                <a:latin typeface="Times New Roman"/>
              </a:rPr>
              <a:t>Was ist Git – und was bringt es?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430000"/>
            <a:ext cx="8229600" cy="22000"/>
          </a:xfrm>
          <a:prstGeom prst="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560000"/>
            <a:ext cx="8229600" cy="700000"/>
          </a:xfrm>
          <a:prstGeom prst="rect">
            <a:avLst/>
          </a:prstGeom>
          <a:noFill/>
        </p:spPr>
        <p:txBody>
          <a:bodyPr wrap="square" anchor="t" lIns="20000" rIns="20000" tIns="10000" bIns="10000">
            <a:noAutofit/>
          </a:bodyPr>
          <a:lstStyle/>
          <a:p>
            <a:pPr algn="l">
              <a:spcAft>
                <a:spcPts val="600"/>
              </a:spcAft>
              <a:buNone/>
            </a:pPr>
            <a:r>
              <a:rPr sz="1500" b="1" i="0">
                <a:solidFill>
                  <a:srgbClr val="3333CC"/>
                </a:solidFill>
                <a:latin typeface="Times New Roman"/>
              </a:rPr>
              <a:t>Git ist ein verteiltes Versionskontrollsystem: es speichert Schnappschüsse Deines Projekts und die komplette Historie – lokal auf Deinem Rechner.</a:t>
            </a:r>
            <a:r>
              <a:rPr sz="1500" b="0" i="0">
                <a:solidFill>
                  <a:srgbClr val="000000"/>
                </a:solidFill>
                <a:latin typeface="Times New Roman"/>
              </a:rPr>
              <a:t/>
            </a:r>
            <a:r>
              <a:rPr sz="1500" b="1" i="0">
                <a:solidFill>
                  <a:srgbClr val="000000"/>
                </a:solidFill>
                <a:latin typeface="Times New Roman"/>
              </a:rPr>
              <a:t/>
            </a:r>
            <a:r>
              <a:rPr sz="1500" b="0" i="0">
                <a:solidFill>
                  <a:srgbClr val="000000"/>
                </a:solidFill>
                <a:latin typeface="Times New Roman"/>
              </a:rPr>
              <a:t/>
            </a:r>
          </a:p>
          <a:p>
            <a:pPr algn="l">
              <a:spcAft>
                <a:spcPts val="300"/>
              </a:spcAft>
              <a:buNone/>
            </a:pPr>
            <a:r>
              <a:rPr sz="1400" b="1" i="0">
                <a:solidFill>
                  <a:srgbClr val="3333CC"/>
                </a:solidFill>
                <a:latin typeface="Times New Roman"/>
              </a:rPr>
              <a:t>Versionierte Änderungen bleiben nachvollziehbar. Uncommittete Dateien sind nicht gesichert. Wiederherstellung hängt von vorhandenen Objekten, Referenzen und Backups ab.</a:t>
            </a:r>
            <a:r>
              <a:rPr sz="1400" b="0" i="0">
                <a:solidFill>
                  <a:srgbClr val="000000"/>
                </a:solidFill>
                <a:latin typeface="Times New Roman"/>
              </a:rPr>
              <a:t/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2760000"/>
            <a:ext cx="1787400" cy="1080000"/>
          </a:xfrm>
          <a:prstGeom prst="roundRect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Arbeits-</a:t>
            </a:r>
          </a:p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verzeichnis</a:t>
            </a:r>
          </a:p>
        </p:txBody>
      </p:sp>
      <p:sp>
        <p:nvSpPr>
          <p:cNvPr id="6" name="Right Arrow 5"/>
          <p:cNvSpPr/>
          <p:nvPr/>
        </p:nvSpPr>
        <p:spPr>
          <a:xfrm>
            <a:off x="2244600" y="3150000"/>
            <a:ext cx="360000" cy="300000"/>
          </a:xfrm>
          <a:prstGeom prst="rightArrow">
            <a:avLst/>
          </a:prstGeom>
          <a:solidFill>
            <a:srgbClr val="2D2D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974600" y="2510000"/>
            <a:ext cx="900000" cy="220000"/>
          </a:xfrm>
          <a:prstGeom prst="rect">
            <a:avLst/>
          </a:prstGeom>
          <a:noFill/>
        </p:spPr>
        <p:txBody>
          <a:bodyPr wrap="none" anchor="b" lIns="20000" rIns="20000" tIns="10000" bIns="1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000" b="1" i="0">
                <a:solidFill>
                  <a:srgbClr val="2D2DB9"/>
                </a:solidFill>
                <a:latin typeface="Consolas"/>
              </a:rPr>
              <a:t>git add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604600" y="2760000"/>
            <a:ext cx="1787400" cy="1080000"/>
          </a:xfrm>
          <a:prstGeom prst="roundRect">
            <a:avLst/>
          </a:prstGeom>
          <a:solidFill>
            <a:srgbClr val="AAE2C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000000"/>
                </a:solidFill>
                <a:latin typeface="Times New Roman"/>
              </a:rPr>
              <a:t>Staging</a:t>
            </a:r>
          </a:p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000000"/>
                </a:solidFill>
                <a:latin typeface="Times New Roman"/>
              </a:rPr>
              <a:t>(Index)</a:t>
            </a:r>
          </a:p>
        </p:txBody>
      </p:sp>
      <p:sp>
        <p:nvSpPr>
          <p:cNvPr id="9" name="Right Arrow 8"/>
          <p:cNvSpPr/>
          <p:nvPr/>
        </p:nvSpPr>
        <p:spPr>
          <a:xfrm>
            <a:off x="4392000" y="3150000"/>
            <a:ext cx="360000" cy="300000"/>
          </a:xfrm>
          <a:prstGeom prst="rightArrow">
            <a:avLst/>
          </a:prstGeom>
          <a:solidFill>
            <a:srgbClr val="2D2D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2000" y="2510000"/>
            <a:ext cx="900000" cy="220000"/>
          </a:xfrm>
          <a:prstGeom prst="rect">
            <a:avLst/>
          </a:prstGeom>
          <a:noFill/>
        </p:spPr>
        <p:txBody>
          <a:bodyPr wrap="none" anchor="b" lIns="20000" rIns="20000" tIns="10000" bIns="1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000" b="1" i="0">
                <a:solidFill>
                  <a:srgbClr val="2D2DB9"/>
                </a:solidFill>
                <a:latin typeface="Consolas"/>
              </a:rPr>
              <a:t>git commit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752000" y="2760000"/>
            <a:ext cx="1787400" cy="1080000"/>
          </a:xfrm>
          <a:prstGeom prst="round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Lokales Repo</a:t>
            </a:r>
          </a:p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(.git)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6539400" y="3150000"/>
            <a:ext cx="360000" cy="300000"/>
          </a:xfrm>
          <a:prstGeom prst="rightArrow">
            <a:avLst/>
          </a:prstGeom>
          <a:solidFill>
            <a:srgbClr val="2D2D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269400" y="2510000"/>
            <a:ext cx="900000" cy="220000"/>
          </a:xfrm>
          <a:prstGeom prst="rect">
            <a:avLst/>
          </a:prstGeom>
          <a:noFill/>
        </p:spPr>
        <p:txBody>
          <a:bodyPr wrap="none" anchor="b" lIns="20000" rIns="20000" tIns="10000" bIns="1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000" b="1" i="0">
                <a:solidFill>
                  <a:srgbClr val="2D2DB9"/>
                </a:solidFill>
                <a:latin typeface="Consolas"/>
              </a:rPr>
              <a:t>git push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899400" y="2760000"/>
            <a:ext cx="1787400" cy="1080000"/>
          </a:xfrm>
          <a:prstGeom prst="roundRect">
            <a:avLst/>
          </a:prstGeom>
          <a:solidFill>
            <a:srgbClr val="33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Remote</a:t>
            </a:r>
          </a:p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(GitHub/GitLab)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3960000"/>
            <a:ext cx="8229600" cy="240000"/>
          </a:xfrm>
          <a:prstGeom prst="rect">
            <a:avLst/>
          </a:prstGeom>
          <a:noFill/>
        </p:spPr>
        <p:txBody>
          <a:bodyPr wrap="square" anchor="t" lIns="20000" rIns="20000" tIns="10000" bIns="1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100" b="1" i="0">
                <a:solidFill>
                  <a:srgbClr val="595959"/>
                </a:solidFill>
                <a:latin typeface="Consolas"/>
              </a:rPr>
              <a:t>Zurück / holen:  git restore  •  git fetch  •  git pull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720000"/>
            <a:ext cx="8229600" cy="240000"/>
          </a:xfrm>
          <a:prstGeom prst="rect">
            <a:avLst/>
          </a:prstGeom>
          <a:noFill/>
        </p:spPr>
        <p:txBody>
          <a:bodyPr wrap="square" anchor="t" lIns="20000" rIns="20000" tIns="10000" bIns="10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100" b="0" i="1">
                <a:solidFill>
                  <a:srgbClr val="595959"/>
                </a:solidFill>
                <a:latin typeface="Times New Roman"/>
              </a:rPr>
              <a:t>Merksatz: erst lokal committen (Sicherungspunkt), dann teilen (push).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z="2600" b="1">
                <a:solidFill>
                  <a:srgbClr val="000000"/>
                </a:solidFill>
                <a:latin typeface="Times New Roman"/>
              </a:rPr>
              <a:t>Git optimal einsetzen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430000"/>
            <a:ext cx="8229600" cy="22000"/>
          </a:xfrm>
          <a:prstGeom prst="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57200" y="1560000"/>
            <a:ext cx="3964800" cy="420000"/>
          </a:xfrm>
          <a:prstGeom prst="roundRect">
            <a:avLst>
              <a:gd name="adj" fmla="val 12000"/>
            </a:avLst>
          </a:prstGeom>
          <a:solidFill>
            <a:srgbClr val="33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400" b="1" i="0">
                <a:solidFill>
                  <a:srgbClr val="FFFFFF"/>
                </a:solidFill>
                <a:latin typeface="Times New Roman"/>
              </a:rPr>
              <a:t>Prinzipien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2030000"/>
            <a:ext cx="3964800" cy="2900000"/>
          </a:xfrm>
          <a:prstGeom prst="rect">
            <a:avLst/>
          </a:prstGeom>
          <a:noFill/>
        </p:spPr>
        <p:txBody>
          <a:bodyPr wrap="square" anchor="t" lIns="20000" rIns="20000" tIns="10000" bIns="10000">
            <a:noAutofit/>
          </a:bodyPr>
          <a:lstStyle/>
          <a:p>
            <a:pPr algn="l">
              <a:spcAft>
                <a:spcPts val="800"/>
              </a:spcAft>
              <a:buNone/>
            </a:pPr>
            <a:r>
              <a:rPr sz="1400" b="0" i="0">
                <a:solidFill>
                  <a:srgbClr val="000000"/>
                </a:solidFill>
                <a:latin typeface="Times New Roman"/>
              </a:rPr>
              <a:t>Kleine, </a:t>
            </a:r>
            <a:r>
              <a:rPr sz="1400" b="1" i="0">
                <a:solidFill>
                  <a:srgbClr val="3333CC"/>
                </a:solidFill>
                <a:latin typeface="Times New Roman"/>
              </a:rPr>
              <a:t>atomare Commits</a:t>
            </a:r>
            <a:r>
              <a:rPr sz="1400" b="0" i="0">
                <a:solidFill>
                  <a:srgbClr val="000000"/>
                </a:solidFill>
                <a:latin typeface="Times New Roman"/>
              </a:rPr>
              <a:t> – eine Sache pro Commit.</a:t>
            </a:r>
          </a:p>
          <a:p>
            <a:pPr algn="l">
              <a:spcAft>
                <a:spcPts val="800"/>
              </a:spcAft>
              <a:buNone/>
            </a:pPr>
            <a:r>
              <a:rPr sz="1400" b="0" i="0">
                <a:solidFill>
                  <a:srgbClr val="000000"/>
                </a:solidFill>
                <a:latin typeface="Times New Roman"/>
              </a:rPr>
              <a:t>Aussagekräftige </a:t>
            </a:r>
            <a:r>
              <a:rPr sz="1400" b="1" i="0">
                <a:solidFill>
                  <a:srgbClr val="3333CC"/>
                </a:solidFill>
                <a:latin typeface="Times New Roman"/>
              </a:rPr>
              <a:t>Commit-Messages</a:t>
            </a:r>
            <a:r>
              <a:rPr sz="1400" b="0" i="0">
                <a:solidFill>
                  <a:srgbClr val="000000"/>
                </a:solidFill>
                <a:latin typeface="Times New Roman"/>
              </a:rPr>
              <a:t> im Imperativ.</a:t>
            </a:r>
          </a:p>
          <a:p>
            <a:pPr algn="l">
              <a:spcAft>
                <a:spcPts val="800"/>
              </a:spcAft>
              <a:buNone/>
            </a:pPr>
            <a:r>
              <a:rPr sz="1400" b="0" i="0">
                <a:solidFill>
                  <a:srgbClr val="000000"/>
                </a:solidFill>
                <a:latin typeface="Times New Roman"/>
              </a:rPr>
              <a:t>Oft committen, regelmässig pushen.</a:t>
            </a:r>
            <a:r>
              <a:rPr sz="1400" b="1" i="0">
                <a:solidFill>
                  <a:srgbClr val="3333CC"/>
                </a:solidFill>
                <a:latin typeface="Times New Roman"/>
              </a:rPr>
              <a:t/>
            </a:r>
            <a:r>
              <a:rPr sz="1400" b="0" i="0">
                <a:solidFill>
                  <a:srgbClr val="000000"/>
                </a:solidFill>
                <a:latin typeface="Times New Roman"/>
              </a:rPr>
              <a:t/>
            </a:r>
          </a:p>
          <a:p>
            <a:pPr algn="l">
              <a:spcAft>
                <a:spcPts val="200"/>
              </a:spcAft>
              <a:buNone/>
            </a:pPr>
            <a:r>
              <a:rPr sz="1400" b="1" i="0">
                <a:solidFill>
                  <a:srgbClr val="000000"/>
                </a:solidFill>
                <a:latin typeface="Consolas"/>
              </a:rPr>
              <a:t>.gitignore</a:t>
            </a:r>
            <a:r>
              <a:rPr sz="1400" b="0" i="0">
                <a:solidFill>
                  <a:srgbClr val="000000"/>
                </a:solidFill>
                <a:latin typeface="Times New Roman"/>
              </a:rPr>
              <a:t> pflegen: keine Secrets,</a:t>
            </a:r>
          </a:p>
          <a:p>
            <a:pPr algn="l">
              <a:spcAft>
                <a:spcPts val="800"/>
              </a:spcAft>
              <a:buNone/>
            </a:pPr>
            <a:r>
              <a:rPr sz="1400" b="0" i="0">
                <a:solidFill>
                  <a:srgbClr val="000000"/>
                </a:solidFill>
                <a:latin typeface="Times New Roman"/>
              </a:rPr>
              <a:t>keine Build-Artefakte, keine grossen Binärdateien.</a:t>
            </a:r>
          </a:p>
          <a:p>
            <a:pPr algn="l">
              <a:spcAft>
                <a:spcPts val="300"/>
              </a:spcAft>
              <a:buNone/>
            </a:pPr>
            <a:r>
              <a:rPr sz="1400" b="0" i="0">
                <a:solidFill>
                  <a:srgbClr val="000000"/>
                </a:solidFill>
                <a:latin typeface="Times New Roman"/>
              </a:rPr>
              <a:t>Vor dem Commit: </a:t>
            </a:r>
            <a:r>
              <a:rPr sz="1400" b="1" i="0">
                <a:solidFill>
                  <a:srgbClr val="000000"/>
                </a:solidFill>
                <a:latin typeface="Consolas"/>
              </a:rPr>
              <a:t>git status</a:t>
            </a:r>
            <a:r>
              <a:rPr sz="1400" b="0" i="0">
                <a:solidFill>
                  <a:srgbClr val="000000"/>
                </a:solidFill>
                <a:latin typeface="Times New Roman"/>
              </a:rPr>
              <a:t> &amp; </a:t>
            </a:r>
            <a:r>
              <a:rPr sz="1400" b="1" i="0">
                <a:solidFill>
                  <a:srgbClr val="000000"/>
                </a:solidFill>
                <a:latin typeface="Consolas"/>
              </a:rPr>
              <a:t>git diff</a:t>
            </a:r>
            <a:r>
              <a:rPr sz="1400" b="0" i="0">
                <a:solidFill>
                  <a:srgbClr val="000000"/>
                </a:solidFill>
                <a:latin typeface="Times New Roman"/>
              </a:rPr>
              <a:t> prüfen.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722000" y="1560000"/>
            <a:ext cx="3964800" cy="420000"/>
          </a:xfrm>
          <a:prstGeom prst="roundRect">
            <a:avLst>
              <a:gd name="adj" fmla="val 12000"/>
            </a:avLst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400" b="1" i="0">
                <a:solidFill>
                  <a:srgbClr val="FFFFFF"/>
                </a:solidFill>
                <a:latin typeface="Times New Roman"/>
              </a:rPr>
              <a:t>Checkliste: guter Commit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762000" y="2125000"/>
            <a:ext cx="150000" cy="1500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5875">
            <a:solidFill>
              <a:srgbClr val="3333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02000" y="2030000"/>
            <a:ext cx="3684800" cy="380000"/>
          </a:xfrm>
          <a:prstGeom prst="rect">
            <a:avLst/>
          </a:prstGeom>
          <a:noFill/>
        </p:spPr>
        <p:txBody>
          <a:bodyPr wrap="square" anchor="ctr" lIns="10000" rIns="10000" tIns="6000" bIns="6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300" b="0" i="0">
                <a:solidFill>
                  <a:srgbClr val="000000"/>
                </a:solidFill>
                <a:latin typeface="Times New Roman"/>
              </a:rPr>
              <a:t>Nur zusammengehörige Änderungen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762000" y="2505000"/>
            <a:ext cx="150000" cy="1500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5875">
            <a:solidFill>
              <a:srgbClr val="3333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02000" y="2410000"/>
            <a:ext cx="3684800" cy="380000"/>
          </a:xfrm>
          <a:prstGeom prst="rect">
            <a:avLst/>
          </a:prstGeom>
          <a:noFill/>
        </p:spPr>
        <p:txBody>
          <a:bodyPr wrap="square" anchor="ctr" lIns="10000" rIns="10000" tIns="6000" bIns="6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300" b="0" i="0">
                <a:solidFill>
                  <a:srgbClr val="000000"/>
                </a:solidFill>
                <a:latin typeface="Times New Roman"/>
              </a:rPr>
              <a:t>Kurzer Titel (&lt; 50 Zeichen), Imperativ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762000" y="2885000"/>
            <a:ext cx="150000" cy="1500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5875">
            <a:solidFill>
              <a:srgbClr val="3333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02000" y="2790000"/>
            <a:ext cx="3684800" cy="380000"/>
          </a:xfrm>
          <a:prstGeom prst="rect">
            <a:avLst/>
          </a:prstGeom>
          <a:noFill/>
        </p:spPr>
        <p:txBody>
          <a:bodyPr wrap="square" anchor="ctr" lIns="10000" rIns="10000" tIns="6000" bIns="6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300" b="0" i="0">
                <a:solidFill>
                  <a:srgbClr val="000000"/>
                </a:solidFill>
                <a:latin typeface="Times New Roman"/>
              </a:rPr>
              <a:t>Bei Bedarf: erklärender Body (Warum)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762000" y="3265000"/>
            <a:ext cx="150000" cy="1500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5875">
            <a:solidFill>
              <a:srgbClr val="3333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02000" y="3170000"/>
            <a:ext cx="3684800" cy="380000"/>
          </a:xfrm>
          <a:prstGeom prst="rect">
            <a:avLst/>
          </a:prstGeom>
          <a:noFill/>
        </p:spPr>
        <p:txBody>
          <a:bodyPr wrap="square" anchor="ctr" lIns="10000" rIns="10000" tIns="6000" bIns="6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300" b="0" i="0">
                <a:solidFill>
                  <a:srgbClr val="000000"/>
                </a:solidFill>
                <a:latin typeface="Times New Roman"/>
              </a:rPr>
              <a:t>Keine Secrets / temporären Dateien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762000" y="3645000"/>
            <a:ext cx="150000" cy="1500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5875">
            <a:solidFill>
              <a:srgbClr val="3333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002000" y="3550000"/>
            <a:ext cx="3684800" cy="380000"/>
          </a:xfrm>
          <a:prstGeom prst="rect">
            <a:avLst/>
          </a:prstGeom>
          <a:noFill/>
        </p:spPr>
        <p:txBody>
          <a:bodyPr wrap="square" anchor="ctr" lIns="10000" rIns="10000" tIns="6000" bIns="6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300" b="0" i="0">
                <a:solidFill>
                  <a:srgbClr val="000000"/>
                </a:solidFill>
                <a:latin typeface="Times New Roman"/>
              </a:rPr>
              <a:t>Baut &amp; Tests laufen lokal grün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762000" y="4025000"/>
            <a:ext cx="150000" cy="1500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5875">
            <a:solidFill>
              <a:srgbClr val="3333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002000" y="3930000"/>
            <a:ext cx="3684800" cy="380000"/>
          </a:xfrm>
          <a:prstGeom prst="rect">
            <a:avLst/>
          </a:prstGeom>
          <a:noFill/>
        </p:spPr>
        <p:txBody>
          <a:bodyPr wrap="square" anchor="ctr" lIns="10000" rIns="10000" tIns="6000" bIns="6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300" b="0" i="0">
                <a:solidFill>
                  <a:srgbClr val="000000"/>
                </a:solidFill>
                <a:latin typeface="Times New Roman"/>
              </a:rPr>
              <a:t>Issue referenziert (#123)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5720000"/>
            <a:ext cx="8229600" cy="240000"/>
          </a:xfrm>
          <a:prstGeom prst="rect">
            <a:avLst/>
          </a:prstGeom>
          <a:noFill/>
        </p:spPr>
        <p:txBody>
          <a:bodyPr wrap="square" anchor="t" lIns="20000" rIns="20000" tIns="10000" bIns="10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100" b="0" i="1">
                <a:solidFill>
                  <a:srgbClr val="595959"/>
                </a:solidFill>
                <a:latin typeface="Times New Roman"/>
              </a:rPr>
              <a:t>Faustregel: Ein Commit sollte sich in einem Satz beschreiben lassen.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z="2600" b="1">
                <a:solidFill>
                  <a:srgbClr val="000000"/>
                </a:solidFill>
                <a:latin typeface="Times New Roman"/>
              </a:rPr>
              <a:t>Commit-Anatomie &amp; Conventional Commits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430000"/>
            <a:ext cx="8229600" cy="22000"/>
          </a:xfrm>
          <a:prstGeom prst="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" y="1560000"/>
            <a:ext cx="4364800" cy="1650000"/>
          </a:xfrm>
          <a:prstGeom prst="rect">
            <a:avLst/>
          </a:prstGeom>
          <a:solidFill>
            <a:srgbClr val="F4F4F4"/>
          </a:solidFill>
          <a:ln w="12700">
            <a:solidFill>
              <a:srgbClr val="C9C9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10000" rIns="90000" tIns="70000" bIns="60000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sz="1000" b="1" i="0">
                <a:solidFill>
                  <a:srgbClr val="595959"/>
                </a:solidFill>
                <a:latin typeface="Times New Roman"/>
              </a:rPr>
              <a:t>Aufbau einer Commit-Message</a:t>
            </a:r>
          </a:p>
          <a:p>
            <a:pPr algn="l">
              <a:spcAft>
                <a:spcPts val="300"/>
              </a:spcAft>
              <a:buNone/>
            </a:pPr>
            <a:r>
              <a:rPr sz="1200" b="1" i="0">
                <a:solidFill>
                  <a:srgbClr val="3333CC"/>
                </a:solidFill>
                <a:latin typeface="Consolas"/>
              </a:rPr>
              <a:t>feat(auth): Login per OAuth ergänzen</a:t>
            </a:r>
          </a:p>
          <a:p>
            <a:pPr algn="l">
              <a:spcAft>
                <a:spcPts val="300"/>
              </a:spcAft>
              <a:buNone/>
            </a:pPr>
            <a:r>
              <a:rPr sz="600" b="0" i="0">
                <a:solidFill>
                  <a:srgbClr val="1A1A1A"/>
                </a:solidFill>
                <a:latin typeface="Consolas"/>
              </a:rPr>
              <a:t/>
            </a:r>
          </a:p>
          <a:p>
            <a:pPr algn="l">
              <a:spcAft>
                <a:spcPts val="3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>Nutzer können sich neu per Google anmelden.</a:t>
            </a:r>
          </a:p>
          <a:p>
            <a:pPr algn="l">
              <a:spcAft>
                <a:spcPts val="3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>Token-Handling in AuthService gekapselt.</a:t>
            </a:r>
          </a:p>
          <a:p>
            <a:pPr algn="l">
              <a:spcAft>
                <a:spcPts val="300"/>
              </a:spcAft>
              <a:buNone/>
            </a:pPr>
            <a:r>
              <a:rPr sz="600" b="0" i="0">
                <a:solidFill>
                  <a:srgbClr val="1A1A1A"/>
                </a:solidFill>
                <a:latin typeface="Consolas"/>
              </a:rPr>
              <a:t/>
            </a:r>
          </a:p>
          <a:p>
            <a:pPr algn="l">
              <a:spcAft>
                <a:spcPts val="300"/>
              </a:spcAft>
              <a:buNone/>
            </a:pPr>
            <a:r>
              <a:rPr sz="1100" b="0" i="0">
                <a:solidFill>
                  <a:srgbClr val="595959"/>
                </a:solidFill>
                <a:latin typeface="Consolas"/>
              </a:rPr>
              <a:t>Refs: #123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3280000"/>
            <a:ext cx="4364800" cy="900000"/>
          </a:xfrm>
          <a:prstGeom prst="rect">
            <a:avLst/>
          </a:prstGeom>
          <a:noFill/>
        </p:spPr>
        <p:txBody>
          <a:bodyPr wrap="square" anchor="t" lIns="20000" rIns="20000" tIns="10000" bIns="10000">
            <a:noAutofit/>
          </a:bodyPr>
          <a:lstStyle/>
          <a:p>
            <a:pPr algn="l">
              <a:spcAft>
                <a:spcPts val="600"/>
              </a:spcAft>
              <a:buNone/>
            </a:pPr>
            <a:r>
              <a:rPr sz="1200" b="1" i="0">
                <a:solidFill>
                  <a:srgbClr val="595959"/>
                </a:solidFill>
                <a:latin typeface="Times New Roman"/>
              </a:rPr>
              <a:t>Format:  </a:t>
            </a:r>
            <a:r>
              <a:rPr sz="1200" b="1" i="0">
                <a:solidFill>
                  <a:srgbClr val="2D2DB9"/>
                </a:solidFill>
                <a:latin typeface="Consolas"/>
              </a:rPr>
              <a:t>typ(scope): kurze Beschreibung</a:t>
            </a:r>
          </a:p>
          <a:p>
            <a:pPr algn="l">
              <a:spcAft>
                <a:spcPts val="300"/>
              </a:spcAft>
              <a:buNone/>
            </a:pPr>
            <a:r>
              <a:rPr sz="1100" b="0" i="1">
                <a:solidFill>
                  <a:srgbClr val="595959"/>
                </a:solidFill>
                <a:latin typeface="Times New Roman"/>
              </a:rPr>
              <a:t>Titel im Imperativ, klein, ohne Punkt am Ende.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922000" y="1560000"/>
            <a:ext cx="3764800" cy="380000"/>
          </a:xfrm>
          <a:prstGeom prst="roundRect">
            <a:avLst>
              <a:gd name="adj" fmla="val 12000"/>
            </a:avLst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Häufige Typen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922000" y="1980000"/>
          <a:ext cx="3764799" cy="23100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107294"/>
                <a:gridCol w="2657505"/>
              </a:tblGrid>
              <a:tr h="330000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ctr">
                        <a:spcAft>
                          <a:spcPts val="300"/>
                        </a:spcAft>
                        <a:buNone/>
                      </a:pPr>
                      <a:r>
                        <a:rPr sz="1100" b="1" i="0">
                          <a:solidFill>
                            <a:srgbClr val="FFFFFF"/>
                          </a:solidFill>
                          <a:latin typeface="Times New Roman"/>
                        </a:rPr>
                        <a:t>Typ</a:t>
                      </a:r>
                    </a:p>
                  </a:txBody>
                  <a:tcPr anchor="ctr" marL="80000" marR="80000" marT="18000" marB="18000">
                    <a:solidFill>
                      <a:srgbClr val="00CC99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ctr">
                        <a:spcAft>
                          <a:spcPts val="300"/>
                        </a:spcAft>
                        <a:buNone/>
                      </a:pPr>
                      <a:r>
                        <a:rPr sz="1100" b="1" i="0">
                          <a:solidFill>
                            <a:srgbClr val="FFFFFF"/>
                          </a:solidFill>
                          <a:latin typeface="Times New Roman"/>
                        </a:rPr>
                        <a:t>Bedeutung</a:t>
                      </a:r>
                    </a:p>
                  </a:txBody>
                  <a:tcPr anchor="ctr" marL="80000" marR="80000" marT="18000" marB="18000">
                    <a:solidFill>
                      <a:srgbClr val="00CC99"/>
                    </a:solidFill>
                  </a:tcPr>
                </a:tc>
              </a:tr>
              <a:tr h="330000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100" b="0" i="0">
                          <a:solidFill>
                            <a:srgbClr val="000000"/>
                          </a:solidFill>
                          <a:latin typeface="Consolas"/>
                        </a:rPr>
                        <a:t>feat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100" b="0" i="0">
                          <a:solidFill>
                            <a:srgbClr val="000000"/>
                          </a:solidFill>
                          <a:latin typeface="Times New Roman"/>
                        </a:rPr>
                        <a:t>neue Funktion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</a:tr>
              <a:tr h="330000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100" b="0" i="0">
                          <a:solidFill>
                            <a:srgbClr val="000000"/>
                          </a:solidFill>
                          <a:latin typeface="Consolas"/>
                        </a:rPr>
                        <a:t>fix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100" b="0" i="0">
                          <a:solidFill>
                            <a:srgbClr val="000000"/>
                          </a:solidFill>
                          <a:latin typeface="Times New Roman"/>
                        </a:rPr>
                        <a:t>Fehlerbehebung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</a:tr>
              <a:tr h="330000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100" b="0" i="0">
                          <a:solidFill>
                            <a:srgbClr val="000000"/>
                          </a:solidFill>
                          <a:latin typeface="Consolas"/>
                        </a:rPr>
                        <a:t>docs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100" b="0" i="0">
                          <a:solidFill>
                            <a:srgbClr val="000000"/>
                          </a:solidFill>
                          <a:latin typeface="Times New Roman"/>
                        </a:rPr>
                        <a:t>Dokumentation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</a:tr>
              <a:tr h="330000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100" b="0" i="0">
                          <a:solidFill>
                            <a:srgbClr val="000000"/>
                          </a:solidFill>
                          <a:latin typeface="Consolas"/>
                        </a:rPr>
                        <a:t>refactor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100" b="0" i="0">
                          <a:solidFill>
                            <a:srgbClr val="000000"/>
                          </a:solidFill>
                          <a:latin typeface="Times New Roman"/>
                        </a:rPr>
                        <a:t>Umbau ohne Verhaltensänderung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</a:tr>
              <a:tr h="330000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100" b="0" i="0">
                          <a:solidFill>
                            <a:srgbClr val="000000"/>
                          </a:solidFill>
                          <a:latin typeface="Consolas"/>
                        </a:rPr>
                        <a:t>test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100" b="0" i="0">
                          <a:solidFill>
                            <a:srgbClr val="000000"/>
                          </a:solidFill>
                          <a:latin typeface="Times New Roman"/>
                        </a:rPr>
                        <a:t>Tests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</a:tr>
              <a:tr h="330000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100" b="0" i="0">
                          <a:solidFill>
                            <a:srgbClr val="000000"/>
                          </a:solidFill>
                          <a:latin typeface="Consolas"/>
                        </a:rPr>
                        <a:t>chore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100" b="0" i="0">
                          <a:solidFill>
                            <a:srgbClr val="000000"/>
                          </a:solidFill>
                          <a:latin typeface="Times New Roman"/>
                        </a:rPr>
                        <a:t>Wartung / Build / Tooling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57200" y="5720000"/>
            <a:ext cx="8229600" cy="240000"/>
          </a:xfrm>
          <a:prstGeom prst="rect">
            <a:avLst/>
          </a:prstGeom>
          <a:noFill/>
        </p:spPr>
        <p:txBody>
          <a:bodyPr wrap="square" anchor="t" lIns="20000" rIns="20000" tIns="10000" bIns="10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100" b="0" i="1">
                <a:solidFill>
                  <a:srgbClr val="595959"/>
                </a:solidFill>
                <a:latin typeface="Times New Roman"/>
              </a:rPr>
              <a:t>Einheitliche Typen machen Historie lesbar und ermöglichen automatische Changelogs.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sz="3400" b="1">
                <a:solidFill>
                  <a:srgbClr val="3333CC"/>
                </a:solidFill>
                <a:latin typeface="Times New Roman"/>
              </a:rPr>
              <a:t>Teil 2 – GitHub &amp; GitLab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wrap="square" lIns="60000" rIns="60000" tIns="30000" bIns="30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600" b="0" i="1">
                <a:solidFill>
                  <a:srgbClr val="595959"/>
                </a:solidFill>
                <a:latin typeface="Times New Roman"/>
              </a:rPr>
              <a:t>Git im Team: Remote-Plattform, Reviews, Issues, CI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z="2600" b="1">
                <a:solidFill>
                  <a:srgbClr val="000000"/>
                </a:solidFill>
                <a:latin typeface="Times New Roman"/>
              </a:rPr>
              <a:t>Wozu GitHub / GitLab im Team?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430000"/>
            <a:ext cx="8229600" cy="22000"/>
          </a:xfrm>
          <a:prstGeom prst="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072000" y="1560000"/>
            <a:ext cx="3000000" cy="760000"/>
          </a:xfrm>
          <a:prstGeom prst="roundRect">
            <a:avLst/>
          </a:prstGeom>
          <a:solidFill>
            <a:srgbClr val="33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400" b="1" i="0">
                <a:solidFill>
                  <a:srgbClr val="FFFFFF"/>
                </a:solidFill>
                <a:latin typeface="Times New Roman"/>
              </a:rPr>
              <a:t>Remote-Repository</a:t>
            </a:r>
          </a:p>
          <a:p>
            <a:pPr algn="ctr">
              <a:spcAft>
                <a:spcPts val="300"/>
              </a:spcAft>
              <a:buNone/>
            </a:pPr>
            <a:r>
              <a:rPr sz="1400" b="1" i="0">
                <a:solidFill>
                  <a:srgbClr val="FFFFFF"/>
                </a:solidFill>
                <a:latin typeface="Times New Roman"/>
              </a:rPr>
              <a:t>(GitHub / GitLab)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3010000"/>
            <a:ext cx="2200000" cy="760000"/>
          </a:xfrm>
          <a:prstGeom prst="round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Entwickler A</a:t>
            </a:r>
          </a:p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+ KI-Agent</a:t>
            </a:r>
          </a:p>
        </p:txBody>
      </p:sp>
      <p:cxnSp>
        <p:nvCxnSpPr>
          <p:cNvPr id="6" name="Connector 5"/>
          <p:cNvCxnSpPr/>
          <p:nvPr/>
        </p:nvCxnSpPr>
        <p:spPr>
          <a:xfrm flipV="1">
            <a:off x="1557200" y="2320000"/>
            <a:ext cx="0" cy="690000"/>
          </a:xfrm>
          <a:prstGeom prst="line">
            <a:avLst/>
          </a:prstGeom>
          <a:ln w="22225">
            <a:solidFill>
              <a:srgbClr val="59595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3472000" y="3010000"/>
            <a:ext cx="2200000" cy="760000"/>
          </a:xfrm>
          <a:prstGeom prst="round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Entwickler B</a:t>
            </a:r>
          </a:p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+ KI-Agent</a:t>
            </a:r>
          </a:p>
        </p:txBody>
      </p:sp>
      <p:cxnSp>
        <p:nvCxnSpPr>
          <p:cNvPr id="8" name="Connector 7"/>
          <p:cNvCxnSpPr/>
          <p:nvPr/>
        </p:nvCxnSpPr>
        <p:spPr>
          <a:xfrm flipV="1">
            <a:off x="4572000" y="2320000"/>
            <a:ext cx="0" cy="690000"/>
          </a:xfrm>
          <a:prstGeom prst="line">
            <a:avLst/>
          </a:prstGeom>
          <a:ln w="22225">
            <a:solidFill>
              <a:srgbClr val="59595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6486800" y="3010000"/>
            <a:ext cx="2200000" cy="760000"/>
          </a:xfrm>
          <a:prstGeom prst="round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Entwickler C</a:t>
            </a:r>
          </a:p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+ KI-Agent</a:t>
            </a:r>
          </a:p>
        </p:txBody>
      </p:sp>
      <p:cxnSp>
        <p:nvCxnSpPr>
          <p:cNvPr id="10" name="Connector 9"/>
          <p:cNvCxnSpPr/>
          <p:nvPr/>
        </p:nvCxnSpPr>
        <p:spPr>
          <a:xfrm flipV="1">
            <a:off x="7586800" y="2320000"/>
            <a:ext cx="0" cy="690000"/>
          </a:xfrm>
          <a:prstGeom prst="line">
            <a:avLst/>
          </a:prstGeom>
          <a:ln w="22225">
            <a:solidFill>
              <a:srgbClr val="59595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57200" y="2360000"/>
            <a:ext cx="8229600" cy="240000"/>
          </a:xfrm>
          <a:prstGeom prst="rect">
            <a:avLst/>
          </a:prstGeom>
          <a:noFill/>
        </p:spPr>
        <p:txBody>
          <a:bodyPr wrap="square" anchor="ctr" lIns="20000" rIns="20000" tIns="10000" bIns="1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000" b="1" i="0">
                <a:solidFill>
                  <a:srgbClr val="595959"/>
                </a:solidFill>
                <a:latin typeface="Consolas"/>
              </a:rPr>
              <a:t>clone • pull  ↓      ↑  push • Pull-/Merge-Request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3910000"/>
            <a:ext cx="8229600" cy="900000"/>
          </a:xfrm>
          <a:prstGeom prst="roundRect">
            <a:avLst>
              <a:gd name="adj" fmla="val 6000"/>
            </a:avLst>
          </a:prstGeom>
          <a:solidFill>
            <a:srgbClr val="F7F9FB"/>
          </a:solidFill>
          <a:ln w="12700">
            <a:solidFill>
              <a:srgbClr val="EDED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77200" y="3950000"/>
            <a:ext cx="7989600" cy="820000"/>
          </a:xfrm>
          <a:prstGeom prst="rect">
            <a:avLst/>
          </a:prstGeom>
          <a:noFill/>
        </p:spPr>
        <p:txBody>
          <a:bodyPr wrap="square" anchor="ctr" lIns="20000" rIns="20000" tIns="10000" bIns="10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300" b="1" i="0">
                <a:solidFill>
                  <a:srgbClr val="3333CC"/>
                </a:solidFill>
                <a:latin typeface="Times New Roman"/>
              </a:rPr>
              <a:t>Nutzen:  </a:t>
            </a:r>
            <a:r>
              <a:rPr sz="1300" b="0" i="0">
                <a:solidFill>
                  <a:srgbClr val="000000"/>
                </a:solidFill>
                <a:latin typeface="Times New Roman"/>
              </a:rPr>
              <a:t>zentraler Treffpunkt für Code • Code-Review vor dem Merge • Issues &amp; Planung • automatische Tests (CI) • Rechte &amp; geschützte Branches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z="2600" b="1">
                <a:solidFill>
                  <a:srgbClr val="000000"/>
                </a:solidFill>
                <a:latin typeface="Times New Roman"/>
              </a:rPr>
              <a:t>GitHub ↔ GitLab: gleiche Idee, andere Worte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430000"/>
            <a:ext cx="8229600" cy="22000"/>
          </a:xfrm>
          <a:prstGeom prst="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560000"/>
          <a:ext cx="8229598" cy="37600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920180"/>
                <a:gridCol w="2654709"/>
                <a:gridCol w="2654709"/>
              </a:tblGrid>
              <a:tr h="470000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ctr">
                        <a:spcAft>
                          <a:spcPts val="300"/>
                        </a:spcAft>
                        <a:buNone/>
                      </a:pPr>
                      <a:r>
                        <a:rPr sz="1300" b="1" i="0">
                          <a:solidFill>
                            <a:srgbClr val="FFFFFF"/>
                          </a:solidFill>
                          <a:latin typeface="Times New Roman"/>
                        </a:rPr>
                        <a:t>Konzept</a:t>
                      </a:r>
                    </a:p>
                  </a:txBody>
                  <a:tcPr anchor="ctr" marL="80000" marR="80000" marT="18000" marB="18000">
                    <a:solidFill>
                      <a:srgbClr val="3333CC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ctr">
                        <a:spcAft>
                          <a:spcPts val="300"/>
                        </a:spcAft>
                        <a:buNone/>
                      </a:pPr>
                      <a:r>
                        <a:rPr sz="1300" b="1" i="0">
                          <a:solidFill>
                            <a:srgbClr val="FFFFFF"/>
                          </a:solidFill>
                          <a:latin typeface="Times New Roman"/>
                        </a:rPr>
                        <a:t>GitHub</a:t>
                      </a:r>
                    </a:p>
                  </a:txBody>
                  <a:tcPr anchor="ctr" marL="80000" marR="80000" marT="18000" marB="18000">
                    <a:solidFill>
                      <a:srgbClr val="3333CC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ctr">
                        <a:spcAft>
                          <a:spcPts val="300"/>
                        </a:spcAft>
                        <a:buNone/>
                      </a:pPr>
                      <a:r>
                        <a:rPr sz="1300" b="1" i="0">
                          <a:solidFill>
                            <a:srgbClr val="FFFFFF"/>
                          </a:solidFill>
                          <a:latin typeface="Times New Roman"/>
                        </a:rPr>
                        <a:t>GitLab</a:t>
                      </a:r>
                    </a:p>
                  </a:txBody>
                  <a:tcPr anchor="ctr" marL="80000" marR="80000" marT="18000" marB="18000">
                    <a:solidFill>
                      <a:srgbClr val="3333CC"/>
                    </a:solidFill>
                  </a:tcPr>
                </a:tc>
              </a:tr>
              <a:tr h="470000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300" b="0" i="0">
                          <a:solidFill>
                            <a:srgbClr val="000000"/>
                          </a:solidFill>
                          <a:latin typeface="Times New Roman"/>
                        </a:rPr>
                        <a:t>Änderung vorschlagen &amp; mergen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300" b="0" i="0">
                          <a:solidFill>
                            <a:srgbClr val="000000"/>
                          </a:solidFill>
                          <a:latin typeface="Times New Roman"/>
                        </a:rPr>
                        <a:t>Pull Request (PR)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300" b="0" i="0">
                          <a:solidFill>
                            <a:srgbClr val="000000"/>
                          </a:solidFill>
                          <a:latin typeface="Times New Roman"/>
                        </a:rPr>
                        <a:t>Merge Request (MR)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</a:tr>
              <a:tr h="470000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300" b="0" i="0">
                          <a:solidFill>
                            <a:srgbClr val="000000"/>
                          </a:solidFill>
                          <a:latin typeface="Times New Roman"/>
                        </a:rPr>
                        <a:t>Automatisierung / CI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300" b="0" i="0">
                          <a:solidFill>
                            <a:srgbClr val="000000"/>
                          </a:solidFill>
                          <a:latin typeface="Times New Roman"/>
                        </a:rPr>
                        <a:t>GitHub Actions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300" b="0" i="0">
                          <a:solidFill>
                            <a:srgbClr val="000000"/>
                          </a:solidFill>
                          <a:latin typeface="Times New Roman"/>
                        </a:rPr>
                        <a:t>GitLab CI/CD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</a:tr>
              <a:tr h="470000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300" b="0" i="0">
                          <a:solidFill>
                            <a:srgbClr val="000000"/>
                          </a:solidFill>
                          <a:latin typeface="Times New Roman"/>
                        </a:rPr>
                        <a:t>Aufgaben / Tickets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300" b="0" i="0">
                          <a:solidFill>
                            <a:srgbClr val="000000"/>
                          </a:solidFill>
                          <a:latin typeface="Times New Roman"/>
                        </a:rPr>
                        <a:t>Issues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300" b="0" i="0">
                          <a:solidFill>
                            <a:srgbClr val="000000"/>
                          </a:solidFill>
                          <a:latin typeface="Times New Roman"/>
                        </a:rPr>
                        <a:t>Issues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</a:tr>
              <a:tr h="470000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300" b="0" i="0">
                          <a:solidFill>
                            <a:srgbClr val="000000"/>
                          </a:solidFill>
                          <a:latin typeface="Times New Roman"/>
                        </a:rPr>
                        <a:t>Gruppierung von Issues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300" b="0" i="0">
                          <a:solidFill>
                            <a:srgbClr val="000000"/>
                          </a:solidFill>
                          <a:latin typeface="Times New Roman"/>
                        </a:rPr>
                        <a:t>Milestones / Projects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300" b="0" i="0">
                          <a:solidFill>
                            <a:srgbClr val="000000"/>
                          </a:solidFill>
                          <a:latin typeface="Times New Roman"/>
                        </a:rPr>
                        <a:t>Milestones / Boards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</a:tr>
              <a:tr h="470000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300" b="0" i="0">
                          <a:solidFill>
                            <a:srgbClr val="000000"/>
                          </a:solidFill>
                          <a:latin typeface="Times New Roman"/>
                        </a:rPr>
                        <a:t>Paket-/Artefakt-Ablage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300" b="0" i="0">
                          <a:solidFill>
                            <a:srgbClr val="000000"/>
                          </a:solidFill>
                          <a:latin typeface="Times New Roman"/>
                        </a:rPr>
                        <a:t>Packages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300" b="0" i="0">
                          <a:solidFill>
                            <a:srgbClr val="000000"/>
                          </a:solidFill>
                          <a:latin typeface="Times New Roman"/>
                        </a:rPr>
                        <a:t>Package/Container Registry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</a:tr>
              <a:tr h="470000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300" b="0" i="0">
                          <a:solidFill>
                            <a:srgbClr val="000000"/>
                          </a:solidFill>
                          <a:latin typeface="Times New Roman"/>
                        </a:rPr>
                        <a:t>Kommandozeilen-Tool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300" b="0" i="0">
                          <a:solidFill>
                            <a:srgbClr val="000000"/>
                          </a:solidFill>
                          <a:latin typeface="Times New Roman"/>
                        </a:rPr>
                        <a:t>gh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300" b="0" i="0">
                          <a:solidFill>
                            <a:srgbClr val="000000"/>
                          </a:solidFill>
                          <a:latin typeface="Times New Roman"/>
                        </a:rPr>
                        <a:t>glab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</a:tr>
              <a:tr h="470000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300" b="0" i="0">
                          <a:solidFill>
                            <a:srgbClr val="000000"/>
                          </a:solidFill>
                          <a:latin typeface="Times New Roman"/>
                        </a:rPr>
                        <a:t>Geschützter Hauptzweig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300" b="0" i="0">
                          <a:solidFill>
                            <a:srgbClr val="000000"/>
                          </a:solidFill>
                          <a:latin typeface="Times New Roman"/>
                        </a:rPr>
                        <a:t>Branch protection rules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300" b="0" i="0">
                          <a:solidFill>
                            <a:srgbClr val="000000"/>
                          </a:solidFill>
                          <a:latin typeface="Times New Roman"/>
                        </a:rPr>
                        <a:t>Protected branches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5720000"/>
            <a:ext cx="8229600" cy="240000"/>
          </a:xfrm>
          <a:prstGeom prst="rect">
            <a:avLst/>
          </a:prstGeom>
          <a:noFill/>
        </p:spPr>
        <p:txBody>
          <a:bodyPr wrap="square" anchor="t" lIns="20000" rIns="20000" tIns="10000" bIns="10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100" b="0" i="1">
                <a:solidFill>
                  <a:srgbClr val="595959"/>
                </a:solidFill>
                <a:latin typeface="Times New Roman"/>
              </a:rPr>
              <a:t>In dieser Präsentation gilt: PR (GitHub) = MR (GitLab). Der Ablauf ist praktisch identisch.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z="2600" b="1">
                <a:solidFill>
                  <a:srgbClr val="000000"/>
                </a:solidFill>
                <a:latin typeface="Times New Roman"/>
              </a:rPr>
              <a:t>Issues &amp; Labels effizient nutzen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430000"/>
            <a:ext cx="8229600" cy="22000"/>
          </a:xfrm>
          <a:prstGeom prst="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57200" y="1560000"/>
            <a:ext cx="2543200" cy="360000"/>
          </a:xfrm>
          <a:prstGeom prst="roundRect">
            <a:avLst>
              <a:gd name="adj" fmla="val 10000"/>
            </a:avLst>
          </a:prstGeom>
          <a:solidFill>
            <a:srgbClr val="33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To Do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40000"/>
            <a:ext cx="2543200" cy="1500000"/>
          </a:xfrm>
          <a:prstGeom prst="roundRect">
            <a:avLst>
              <a:gd name="adj" fmla="val 4000"/>
            </a:avLst>
          </a:prstGeom>
          <a:solidFill>
            <a:srgbClr val="ED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27200" y="2030000"/>
            <a:ext cx="2403200" cy="380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00CC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100" b="0" i="0">
                <a:solidFill>
                  <a:srgbClr val="000000"/>
                </a:solidFill>
                <a:latin typeface="Times New Roman"/>
              </a:rPr>
              <a:t>#124 Login-Bug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27200" y="2480000"/>
            <a:ext cx="2403200" cy="380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00CC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100" b="0" i="0">
                <a:solidFill>
                  <a:srgbClr val="000000"/>
                </a:solidFill>
                <a:latin typeface="Times New Roman"/>
              </a:rPr>
              <a:t>#131 API-Doku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00400" y="1560000"/>
            <a:ext cx="2543200" cy="360000"/>
          </a:xfrm>
          <a:prstGeom prst="roundRect">
            <a:avLst>
              <a:gd name="adj" fmla="val 10000"/>
            </a:avLst>
          </a:prstGeom>
          <a:solidFill>
            <a:srgbClr val="33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In Arbeit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00400" y="1940000"/>
            <a:ext cx="2543200" cy="1500000"/>
          </a:xfrm>
          <a:prstGeom prst="roundRect">
            <a:avLst>
              <a:gd name="adj" fmla="val 4000"/>
            </a:avLst>
          </a:prstGeom>
          <a:solidFill>
            <a:srgbClr val="ED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3370400" y="2030000"/>
            <a:ext cx="2403200" cy="380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00CC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100" b="0" i="0">
                <a:solidFill>
                  <a:srgbClr val="000000"/>
                </a:solidFill>
                <a:latin typeface="Times New Roman"/>
              </a:rPr>
              <a:t>#123 OAuth-Login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43600" y="1560000"/>
            <a:ext cx="2543200" cy="360000"/>
          </a:xfrm>
          <a:prstGeom prst="roundRect">
            <a:avLst>
              <a:gd name="adj" fmla="val 10000"/>
            </a:avLst>
          </a:prstGeom>
          <a:solidFill>
            <a:srgbClr val="33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Erledigt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43600" y="1940000"/>
            <a:ext cx="2543200" cy="1500000"/>
          </a:xfrm>
          <a:prstGeom prst="roundRect">
            <a:avLst>
              <a:gd name="adj" fmla="val 4000"/>
            </a:avLst>
          </a:prstGeom>
          <a:solidFill>
            <a:srgbClr val="ED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213600" y="2030000"/>
            <a:ext cx="2403200" cy="380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00CC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100" b="0" i="0">
                <a:solidFill>
                  <a:srgbClr val="000000"/>
                </a:solidFill>
                <a:latin typeface="Times New Roman"/>
              </a:rPr>
              <a:t>#118 Setup CI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3600" y="2480000"/>
            <a:ext cx="2403200" cy="380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00CC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100" b="0" i="0">
                <a:solidFill>
                  <a:srgbClr val="000000"/>
                </a:solidFill>
                <a:latin typeface="Times New Roman"/>
              </a:rPr>
              <a:t>#120 Readme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3560000"/>
            <a:ext cx="8229600" cy="240000"/>
          </a:xfrm>
          <a:prstGeom prst="rect">
            <a:avLst/>
          </a:prstGeom>
          <a:noFill/>
        </p:spPr>
        <p:txBody>
          <a:bodyPr wrap="square" anchor="ctr" lIns="20000" rIns="20000" tIns="10000" bIns="10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300" b="1" i="0">
                <a:solidFill>
                  <a:srgbClr val="3333CC"/>
                </a:solidFill>
                <a:latin typeface="Times New Roman"/>
              </a:rPr>
              <a:t>Label-Taxonomie (Präfixe schaffen Ordnung):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7200" y="3840000"/>
            <a:ext cx="1300000" cy="340000"/>
          </a:xfrm>
          <a:prstGeom prst="roundRect">
            <a:avLst>
              <a:gd name="adj" fmla="val 50000"/>
            </a:avLst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000" b="1" i="0">
                <a:solidFill>
                  <a:srgbClr val="FFFFFF"/>
                </a:solidFill>
                <a:latin typeface="Times New Roman"/>
              </a:rPr>
              <a:t>type:feature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77200" y="3840000"/>
            <a:ext cx="1300000" cy="340000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000" b="1" i="0">
                <a:solidFill>
                  <a:srgbClr val="FFFFFF"/>
                </a:solidFill>
                <a:latin typeface="Times New Roman"/>
              </a:rPr>
              <a:t>type:bug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97200" y="3840000"/>
            <a:ext cx="1300000" cy="340000"/>
          </a:xfrm>
          <a:prstGeom prst="roundRect">
            <a:avLst>
              <a:gd name="adj" fmla="val 50000"/>
            </a:avLst>
          </a:prstGeom>
          <a:solidFill>
            <a:srgbClr val="2D2D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000" b="1" i="0">
                <a:solidFill>
                  <a:srgbClr val="FFFFFF"/>
                </a:solidFill>
                <a:latin typeface="Times New Roman"/>
              </a:rPr>
              <a:t>prio:high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717200" y="3840000"/>
            <a:ext cx="1300000" cy="340000"/>
          </a:xfrm>
          <a:prstGeom prst="roundRect">
            <a:avLst>
              <a:gd name="adj" fmla="val 50000"/>
            </a:avLst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000" b="1" i="0">
                <a:solidFill>
                  <a:srgbClr val="FFFFFF"/>
                </a:solidFill>
                <a:latin typeface="Times New Roman"/>
              </a:rPr>
              <a:t>prio:low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137200" y="3840000"/>
            <a:ext cx="1300000" cy="340000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000" b="1" i="0">
                <a:solidFill>
                  <a:srgbClr val="FFFFFF"/>
                </a:solidFill>
                <a:latin typeface="Times New Roman"/>
              </a:rPr>
              <a:t>status:blocked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7200" y="4260000"/>
            <a:ext cx="1300000" cy="340000"/>
          </a:xfrm>
          <a:prstGeom prst="roundRect">
            <a:avLst>
              <a:gd name="adj" fmla="val 50000"/>
            </a:avLst>
          </a:prstGeom>
          <a:solidFill>
            <a:srgbClr val="1E87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000" b="1" i="0">
                <a:solidFill>
                  <a:srgbClr val="FFFFFF"/>
                </a:solidFill>
                <a:latin typeface="Times New Roman"/>
              </a:rPr>
              <a:t>good-first-issue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57200" y="4805000"/>
            <a:ext cx="150000" cy="1500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5875">
            <a:solidFill>
              <a:srgbClr val="3333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97200" y="4740000"/>
            <a:ext cx="7989600" cy="320000"/>
          </a:xfrm>
          <a:prstGeom prst="rect">
            <a:avLst/>
          </a:prstGeom>
          <a:noFill/>
        </p:spPr>
        <p:txBody>
          <a:bodyPr wrap="square" anchor="ctr" lIns="10000" rIns="10000" tIns="6000" bIns="6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200" b="0" i="0">
                <a:solidFill>
                  <a:srgbClr val="000000"/>
                </a:solidFill>
                <a:latin typeface="Times New Roman"/>
              </a:rPr>
              <a:t>Jedes Issue: klarer Titel + Definition of Done + Labels + Verantwortliche/r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sz="3400" b="1">
                <a:solidFill>
                  <a:srgbClr val="3333CC"/>
                </a:solidFill>
                <a:latin typeface="Times New Roman"/>
              </a:rPr>
              <a:t>Teil 3 – Branches, Worktrees &amp; PR/MR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wrap="square" lIns="60000" rIns="60000" tIns="30000" bIns="30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600" b="0" i="1">
                <a:solidFill>
                  <a:srgbClr val="595959"/>
                </a:solidFill>
                <a:latin typeface="Times New Roman"/>
              </a:rPr>
              <a:t>Parallel arbeiten ohne sich in die Quere zu kommen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z="2600" b="1">
                <a:solidFill>
                  <a:srgbClr val="000000"/>
                </a:solidFill>
                <a:latin typeface="Times New Roman"/>
              </a:rPr>
              <a:t>Branches: parallele Entwicklungslinien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430000"/>
            <a:ext cx="8229600" cy="22000"/>
          </a:xfrm>
          <a:prstGeom prst="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560000"/>
            <a:ext cx="8229600" cy="500000"/>
          </a:xfrm>
          <a:prstGeom prst="rect">
            <a:avLst/>
          </a:prstGeom>
          <a:noFill/>
        </p:spPr>
        <p:txBody>
          <a:bodyPr wrap="square" anchor="t" lIns="20000" rIns="20000" tIns="10000" bIns="10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400" b="0" i="0">
                <a:solidFill>
                  <a:srgbClr val="000000"/>
                </a:solidFill>
                <a:latin typeface="Times New Roman"/>
              </a:rPr>
              <a:t>Ein </a:t>
            </a:r>
            <a:r>
              <a:rPr sz="1400" b="1" i="0">
                <a:solidFill>
                  <a:srgbClr val="3333CC"/>
                </a:solidFill>
                <a:latin typeface="Times New Roman"/>
              </a:rPr>
              <a:t>Branch</a:t>
            </a:r>
            <a:r>
              <a:rPr sz="1400" b="0" i="0">
                <a:solidFill>
                  <a:srgbClr val="000000"/>
                </a:solidFill>
                <a:latin typeface="Times New Roman"/>
              </a:rPr>
              <a:t> ist ein beweglicher Zeiger auf eine Commit-Kette. Du entwickelst isoliert und führst später zusammen (merge).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200000" y="3050000"/>
            <a:ext cx="1200000" cy="0"/>
          </a:xfrm>
          <a:prstGeom prst="line">
            <a:avLst/>
          </a:prstGeom>
          <a:ln w="31750">
            <a:solidFill>
              <a:srgbClr val="3333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2400000" y="3050000"/>
            <a:ext cx="1200000" cy="0"/>
          </a:xfrm>
          <a:prstGeom prst="line">
            <a:avLst/>
          </a:prstGeom>
          <a:ln w="31750">
            <a:solidFill>
              <a:srgbClr val="3333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00000" y="3050000"/>
            <a:ext cx="3000000" cy="0"/>
          </a:xfrm>
          <a:prstGeom prst="line">
            <a:avLst/>
          </a:prstGeom>
          <a:ln w="31750">
            <a:solidFill>
              <a:srgbClr val="3333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6600000" y="3050000"/>
            <a:ext cx="1200000" cy="0"/>
          </a:xfrm>
          <a:prstGeom prst="line">
            <a:avLst/>
          </a:prstGeom>
          <a:ln w="31750">
            <a:solidFill>
              <a:srgbClr val="3333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1105000" y="2955000"/>
            <a:ext cx="190000" cy="190000"/>
          </a:xfrm>
          <a:prstGeom prst="ellipse">
            <a:avLst/>
          </a:prstGeom>
          <a:solidFill>
            <a:srgbClr val="33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2305000" y="2955000"/>
            <a:ext cx="190000" cy="190000"/>
          </a:xfrm>
          <a:prstGeom prst="ellipse">
            <a:avLst/>
          </a:prstGeom>
          <a:solidFill>
            <a:srgbClr val="33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505000" y="2955000"/>
            <a:ext cx="190000" cy="190000"/>
          </a:xfrm>
          <a:prstGeom prst="ellipse">
            <a:avLst/>
          </a:prstGeom>
          <a:solidFill>
            <a:srgbClr val="33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505000" y="2955000"/>
            <a:ext cx="190000" cy="190000"/>
          </a:xfrm>
          <a:prstGeom prst="ellipse">
            <a:avLst/>
          </a:prstGeom>
          <a:solidFill>
            <a:srgbClr val="33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705000" y="2955000"/>
            <a:ext cx="190000" cy="190000"/>
          </a:xfrm>
          <a:prstGeom prst="ellipse">
            <a:avLst/>
          </a:prstGeom>
          <a:solidFill>
            <a:srgbClr val="33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4" name="Connector 13"/>
          <p:cNvCxnSpPr/>
          <p:nvPr/>
        </p:nvCxnSpPr>
        <p:spPr>
          <a:xfrm flipV="1">
            <a:off x="3600000" y="2350000"/>
            <a:ext cx="600000" cy="700000"/>
          </a:xfrm>
          <a:prstGeom prst="line">
            <a:avLst/>
          </a:prstGeom>
          <a:ln w="31750">
            <a:solidFill>
              <a:srgbClr val="00CC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4200000" y="2350000"/>
            <a:ext cx="800000" cy="0"/>
          </a:xfrm>
          <a:prstGeom prst="line">
            <a:avLst/>
          </a:prstGeom>
          <a:ln w="31750">
            <a:solidFill>
              <a:srgbClr val="00CC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5000000" y="2350000"/>
            <a:ext cx="800000" cy="0"/>
          </a:xfrm>
          <a:prstGeom prst="line">
            <a:avLst/>
          </a:prstGeom>
          <a:ln w="31750">
            <a:solidFill>
              <a:srgbClr val="00CC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4105000" y="2255000"/>
            <a:ext cx="190000" cy="190000"/>
          </a:xfrm>
          <a:prstGeom prst="ellipse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4905000" y="2255000"/>
            <a:ext cx="190000" cy="190000"/>
          </a:xfrm>
          <a:prstGeom prst="ellipse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5705000" y="2255000"/>
            <a:ext cx="190000" cy="190000"/>
          </a:xfrm>
          <a:prstGeom prst="ellipse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0" name="Connector 19"/>
          <p:cNvCxnSpPr/>
          <p:nvPr/>
        </p:nvCxnSpPr>
        <p:spPr>
          <a:xfrm>
            <a:off x="5800000" y="2350000"/>
            <a:ext cx="800000" cy="700000"/>
          </a:xfrm>
          <a:prstGeom prst="line">
            <a:avLst/>
          </a:prstGeom>
          <a:ln w="31750">
            <a:solidFill>
              <a:srgbClr val="00CC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900000" y="3200000"/>
            <a:ext cx="1800000" cy="240000"/>
          </a:xfrm>
          <a:prstGeom prst="rect">
            <a:avLst/>
          </a:prstGeom>
          <a:noFill/>
        </p:spPr>
        <p:txBody>
          <a:bodyPr wrap="square" anchor="t" lIns="20000" rIns="20000" tIns="10000" bIns="10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200" b="1" i="0">
                <a:solidFill>
                  <a:srgbClr val="3333CC"/>
                </a:solidFill>
                <a:latin typeface="Consolas"/>
              </a:rPr>
              <a:t>main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900000" y="2030000"/>
            <a:ext cx="2600000" cy="240000"/>
          </a:xfrm>
          <a:prstGeom prst="rect">
            <a:avLst/>
          </a:prstGeom>
          <a:noFill/>
        </p:spPr>
        <p:txBody>
          <a:bodyPr wrap="square" anchor="t" lIns="20000" rIns="20000" tIns="10000" bIns="10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200" b="1" i="0">
                <a:solidFill>
                  <a:srgbClr val="00CC99"/>
                </a:solidFill>
                <a:latin typeface="Consolas"/>
              </a:rPr>
              <a:t>feature/login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900000" y="2200000"/>
            <a:ext cx="2600000" cy="240000"/>
          </a:xfrm>
          <a:prstGeom prst="rect">
            <a:avLst/>
          </a:prstGeom>
          <a:noFill/>
        </p:spPr>
        <p:txBody>
          <a:bodyPr wrap="square" anchor="t" lIns="20000" rIns="20000" tIns="10000" bIns="10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100" b="1" i="0">
                <a:solidFill>
                  <a:srgbClr val="595959"/>
                </a:solidFill>
                <a:latin typeface="Consolas"/>
              </a:rPr>
              <a:t>merge →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57200" y="3950000"/>
            <a:ext cx="8229600" cy="780000"/>
          </a:xfrm>
          <a:prstGeom prst="rect">
            <a:avLst/>
          </a:prstGeom>
          <a:solidFill>
            <a:srgbClr val="F4F4F4"/>
          </a:solidFill>
          <a:ln w="12700">
            <a:solidFill>
              <a:srgbClr val="C9C9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10000" rIns="90000" tIns="70000" bIns="60000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sz="1000" b="1" i="0">
                <a:solidFill>
                  <a:srgbClr val="595959"/>
                </a:solidFill>
                <a:latin typeface="Times New Roman"/>
              </a:rPr>
              <a:t>Typische Befehle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>git switch -c feature/login     # neuen Branch erstellen &amp; wechseln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>git switch main                 # zurück auf main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>git merge feature/login         # Feature in main integrieren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z="2600" b="1">
                <a:solidFill>
                  <a:srgbClr val="000000"/>
                </a:solidFill>
                <a:latin typeface="Times New Roman"/>
              </a:rPr>
              <a:t>Warum main geschützt sein sollte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430000"/>
            <a:ext cx="8229600" cy="22000"/>
          </a:xfrm>
          <a:prstGeom prst="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57200" y="1680000"/>
            <a:ext cx="2250000" cy="900000"/>
          </a:xfrm>
          <a:prstGeom prst="round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feature-Branch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107200" y="1680000"/>
            <a:ext cx="2500000" cy="900000"/>
          </a:xfrm>
          <a:prstGeom prst="roundRect">
            <a:avLst/>
          </a:prstGeom>
          <a:solidFill>
            <a:srgbClr val="2D2D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Gate:</a:t>
            </a:r>
          </a:p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Review ✓  +  CI ✓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007200" y="1680000"/>
            <a:ext cx="2250000" cy="900000"/>
          </a:xfrm>
          <a:prstGeom prst="roundRect">
            <a:avLst/>
          </a:prstGeom>
          <a:solidFill>
            <a:srgbClr val="33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🔒  main</a:t>
            </a:r>
          </a:p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(geschützt)</a:t>
            </a:r>
          </a:p>
        </p:txBody>
      </p:sp>
      <p:sp>
        <p:nvSpPr>
          <p:cNvPr id="7" name="Right Arrow 6"/>
          <p:cNvSpPr/>
          <p:nvPr/>
        </p:nvSpPr>
        <p:spPr>
          <a:xfrm>
            <a:off x="2727200" y="1980000"/>
            <a:ext cx="360000" cy="300000"/>
          </a:xfrm>
          <a:prstGeom prst="rightArrow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ight Arrow 7"/>
          <p:cNvSpPr/>
          <p:nvPr/>
        </p:nvSpPr>
        <p:spPr>
          <a:xfrm>
            <a:off x="5627200" y="1980000"/>
            <a:ext cx="360000" cy="300000"/>
          </a:xfrm>
          <a:prstGeom prst="rightArrow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9" name="Connector 8"/>
          <p:cNvCxnSpPr/>
          <p:nvPr/>
        </p:nvCxnSpPr>
        <p:spPr>
          <a:xfrm>
            <a:off x="1582200" y="2630000"/>
            <a:ext cx="5550000" cy="0"/>
          </a:xfrm>
          <a:prstGeom prst="line">
            <a:avLst/>
          </a:prstGeom>
          <a:ln w="25400">
            <a:solidFill>
              <a:srgbClr val="C0392B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57200" y="2660000"/>
            <a:ext cx="8229600" cy="260000"/>
          </a:xfrm>
          <a:prstGeom prst="rect">
            <a:avLst/>
          </a:prstGeom>
          <a:noFill/>
        </p:spPr>
        <p:txBody>
          <a:bodyPr wrap="square" anchor="t" lIns="20000" rIns="20000" tIns="10000" bIns="1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100" b="1" i="0">
                <a:solidFill>
                  <a:srgbClr val="C0392B"/>
                </a:solidFill>
                <a:latin typeface="Times New Roman"/>
              </a:rPr>
              <a:t>✗ direkter push auf main wird abgelehnt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" y="3130000"/>
            <a:ext cx="8229600" cy="420000"/>
          </a:xfrm>
          <a:prstGeom prst="roundRect">
            <a:avLst>
              <a:gd name="adj" fmla="val 10000"/>
            </a:avLst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Empfohlene Schutzregeln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3695000"/>
            <a:ext cx="150000" cy="1500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5875">
            <a:solidFill>
              <a:srgbClr val="3333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97200" y="3610000"/>
            <a:ext cx="7989600" cy="360000"/>
          </a:xfrm>
          <a:prstGeom prst="rect">
            <a:avLst/>
          </a:prstGeom>
          <a:noFill/>
        </p:spPr>
        <p:txBody>
          <a:bodyPr wrap="square" anchor="ctr" lIns="10000" rIns="10000" tIns="6000" bIns="6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300" b="0" i="0">
                <a:solidFill>
                  <a:srgbClr val="000000"/>
                </a:solidFill>
                <a:latin typeface="Times New Roman"/>
              </a:rPr>
              <a:t>Merge nur über Pull-/Merge-Request (kein direkter Push)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" y="4055000"/>
            <a:ext cx="150000" cy="1500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5875">
            <a:solidFill>
              <a:srgbClr val="3333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97200" y="3970000"/>
            <a:ext cx="7989600" cy="360000"/>
          </a:xfrm>
          <a:prstGeom prst="rect">
            <a:avLst/>
          </a:prstGeom>
          <a:noFill/>
        </p:spPr>
        <p:txBody>
          <a:bodyPr wrap="square" anchor="ctr" lIns="10000" rIns="10000" tIns="6000" bIns="6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300" b="0" i="0">
                <a:solidFill>
                  <a:srgbClr val="000000"/>
                </a:solidFill>
                <a:latin typeface="Times New Roman"/>
              </a:rPr>
              <a:t>Mindestens 1 Review-Freigabe erforderlich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7200" y="4415000"/>
            <a:ext cx="150000" cy="1500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5875">
            <a:solidFill>
              <a:srgbClr val="3333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97200" y="4330000"/>
            <a:ext cx="7989600" cy="360000"/>
          </a:xfrm>
          <a:prstGeom prst="rect">
            <a:avLst/>
          </a:prstGeom>
          <a:noFill/>
        </p:spPr>
        <p:txBody>
          <a:bodyPr wrap="square" anchor="ctr" lIns="10000" rIns="10000" tIns="6000" bIns="6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300" b="0" i="0">
                <a:solidFill>
                  <a:srgbClr val="000000"/>
                </a:solidFill>
                <a:latin typeface="Times New Roman"/>
              </a:rPr>
              <a:t>CI-Checks müssen grün sein, Branch muss aktuell sein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4775000"/>
            <a:ext cx="150000" cy="1500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5875">
            <a:solidFill>
              <a:srgbClr val="3333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97200" y="4690000"/>
            <a:ext cx="7989600" cy="360000"/>
          </a:xfrm>
          <a:prstGeom prst="rect">
            <a:avLst/>
          </a:prstGeom>
          <a:noFill/>
        </p:spPr>
        <p:txBody>
          <a:bodyPr wrap="square" anchor="ctr" lIns="10000" rIns="10000" tIns="6000" bIns="6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300" b="0" i="0">
                <a:solidFill>
                  <a:srgbClr val="000000"/>
                </a:solidFill>
                <a:latin typeface="Times New Roman"/>
              </a:rPr>
              <a:t>Gemeinsamen Verlauf erhalten (kein Force Push auf main)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720000"/>
            <a:ext cx="8229600" cy="240000"/>
          </a:xfrm>
          <a:prstGeom prst="rect">
            <a:avLst/>
          </a:prstGeom>
          <a:noFill/>
        </p:spPr>
        <p:txBody>
          <a:bodyPr wrap="square" anchor="t" lIns="20000" rIns="20000" tIns="10000" bIns="10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100" b="0" i="1">
                <a:solidFill>
                  <a:srgbClr val="595959"/>
                </a:solidFill>
                <a:latin typeface="Times New Roman"/>
              </a:rPr>
              <a:t>Review und CI senken Risiken auf main. Erfolgreiche Prüfungen garantieren weder Fehlerfreiheit noch einen erfolgreichen Betrieb.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z="2600" b="1">
                <a:solidFill>
                  <a:srgbClr val="000000"/>
                </a:solidFill>
                <a:latin typeface="Times New Roman"/>
              </a:rPr>
              <a:t>Worktrees: mehrere Branches gleichzeitig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430000"/>
            <a:ext cx="8229600" cy="22000"/>
          </a:xfrm>
          <a:prstGeom prst="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560000"/>
            <a:ext cx="8229600" cy="520000"/>
          </a:xfrm>
          <a:prstGeom prst="rect">
            <a:avLst/>
          </a:prstGeom>
          <a:noFill/>
        </p:spPr>
        <p:txBody>
          <a:bodyPr wrap="square" anchor="t" lIns="20000" rIns="20000" tIns="10000" bIns="10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400" b="0" i="0">
                <a:solidFill>
                  <a:srgbClr val="000000"/>
                </a:solidFill>
                <a:latin typeface="Times New Roman"/>
              </a:rPr>
              <a:t>Ein </a:t>
            </a:r>
            <a:r>
              <a:rPr sz="1400" b="1" i="0">
                <a:solidFill>
                  <a:srgbClr val="3333CC"/>
                </a:solidFill>
                <a:latin typeface="Times New Roman"/>
              </a:rPr>
              <a:t>Worktree</a:t>
            </a:r>
            <a:r>
              <a:rPr sz="1400" b="0" i="0">
                <a:solidFill>
                  <a:srgbClr val="000000"/>
                </a:solidFill>
                <a:latin typeface="Times New Roman"/>
              </a:rPr>
              <a:t> ist ein zusätzlicher Arbeitsordner desselben Repos – jeder auf einem eigenen Branch. Kein ständiges Umschalten, kein stash-Chaos.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2530000"/>
            <a:ext cx="2200000" cy="900000"/>
          </a:xfrm>
          <a:prstGeom prst="roundRect">
            <a:avLst/>
          </a:prstGeom>
          <a:solidFill>
            <a:srgbClr val="33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Ein Repository</a:t>
            </a:r>
          </a:p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(.git)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557200" y="2180000"/>
            <a:ext cx="1850000" cy="430000"/>
          </a:xfrm>
          <a:prstGeom prst="round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100" b="1" i="0">
                <a:solidFill>
                  <a:srgbClr val="FFFFFF"/>
                </a:solidFill>
                <a:latin typeface="Times New Roman"/>
              </a:rPr>
              <a:t>../wt-feature-a</a:t>
            </a:r>
          </a:p>
          <a:p>
            <a:pPr algn="ctr">
              <a:spcAft>
                <a:spcPts val="300"/>
              </a:spcAft>
              <a:buNone/>
            </a:pPr>
            <a:r>
              <a:rPr sz="1100" b="1" i="0">
                <a:solidFill>
                  <a:srgbClr val="FFFFFF"/>
                </a:solidFill>
                <a:latin typeface="Times New Roman"/>
              </a:rPr>
              <a:t>Agent 1</a:t>
            </a:r>
          </a:p>
        </p:txBody>
      </p:sp>
      <p:cxnSp>
        <p:nvCxnSpPr>
          <p:cNvPr id="7" name="Connector 6"/>
          <p:cNvCxnSpPr/>
          <p:nvPr/>
        </p:nvCxnSpPr>
        <p:spPr>
          <a:xfrm flipV="1">
            <a:off x="2657200" y="2395000"/>
            <a:ext cx="900000" cy="585000"/>
          </a:xfrm>
          <a:prstGeom prst="line">
            <a:avLst/>
          </a:prstGeom>
          <a:ln w="19050">
            <a:solidFill>
              <a:srgbClr val="59595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5197000" y="2680000"/>
            <a:ext cx="1850000" cy="430000"/>
          </a:xfrm>
          <a:prstGeom prst="round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100" b="1" i="0">
                <a:solidFill>
                  <a:srgbClr val="FFFFFF"/>
                </a:solidFill>
                <a:latin typeface="Times New Roman"/>
              </a:rPr>
              <a:t>../wt-feature-b</a:t>
            </a:r>
          </a:p>
          <a:p>
            <a:pPr algn="ctr">
              <a:spcAft>
                <a:spcPts val="300"/>
              </a:spcAft>
              <a:buNone/>
            </a:pPr>
            <a:r>
              <a:rPr sz="1100" b="1" i="0">
                <a:solidFill>
                  <a:srgbClr val="FFFFFF"/>
                </a:solidFill>
                <a:latin typeface="Times New Roman"/>
              </a:rPr>
              <a:t>Agent 2</a:t>
            </a:r>
          </a:p>
        </p:txBody>
      </p:sp>
      <p:cxnSp>
        <p:nvCxnSpPr>
          <p:cNvPr id="9" name="Connector 8"/>
          <p:cNvCxnSpPr/>
          <p:nvPr/>
        </p:nvCxnSpPr>
        <p:spPr>
          <a:xfrm flipV="1">
            <a:off x="2657200" y="2895000"/>
            <a:ext cx="2539800" cy="85000"/>
          </a:xfrm>
          <a:prstGeom prst="line">
            <a:avLst/>
          </a:prstGeom>
          <a:ln w="19050">
            <a:solidFill>
              <a:srgbClr val="59595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6836800" y="3180000"/>
            <a:ext cx="1850000" cy="430000"/>
          </a:xfrm>
          <a:prstGeom prst="round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100" b="1" i="0">
                <a:solidFill>
                  <a:srgbClr val="FFFFFF"/>
                </a:solidFill>
                <a:latin typeface="Times New Roman"/>
              </a:rPr>
              <a:t>../wt-hotfix</a:t>
            </a:r>
          </a:p>
          <a:p>
            <a:pPr algn="ctr">
              <a:spcAft>
                <a:spcPts val="300"/>
              </a:spcAft>
              <a:buNone/>
            </a:pPr>
            <a:r>
              <a:rPr sz="1100" b="1" i="0">
                <a:solidFill>
                  <a:srgbClr val="FFFFFF"/>
                </a:solidFill>
                <a:latin typeface="Times New Roman"/>
              </a:rPr>
              <a:t>Agent 3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2657200" y="2980000"/>
            <a:ext cx="4179600" cy="415000"/>
          </a:xfrm>
          <a:prstGeom prst="line">
            <a:avLst/>
          </a:prstGeom>
          <a:ln w="19050">
            <a:solidFill>
              <a:srgbClr val="59595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457200" y="3830000"/>
            <a:ext cx="8229600" cy="640000"/>
          </a:xfrm>
          <a:prstGeom prst="rect">
            <a:avLst/>
          </a:prstGeom>
          <a:solidFill>
            <a:srgbClr val="F4F4F4"/>
          </a:solidFill>
          <a:ln w="12700">
            <a:solidFill>
              <a:srgbClr val="C9C9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10000" rIns="90000" tIns="70000" bIns="60000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sz="1000" b="1" i="0">
                <a:solidFill>
                  <a:srgbClr val="595959"/>
                </a:solidFill>
                <a:latin typeface="Times New Roman"/>
              </a:rPr>
              <a:t>Worktrees verwalten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>git worktree add ../wt-feature-a feature/a   # neuer Ordner + Branch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>git worktree list          # Übersicht     git worktree remove &lt;pfad&gt;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5720000"/>
            <a:ext cx="8229600" cy="240000"/>
          </a:xfrm>
          <a:prstGeom prst="rect">
            <a:avLst/>
          </a:prstGeom>
          <a:noFill/>
        </p:spPr>
        <p:txBody>
          <a:bodyPr wrap="square" anchor="t" lIns="20000" rIns="20000" tIns="10000" bIns="10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100" b="0" i="1">
                <a:solidFill>
                  <a:srgbClr val="595959"/>
                </a:solidFill>
                <a:latin typeface="Times New Roman"/>
              </a:rPr>
              <a:t>Ideal für KI-Agenten: mehrere Agenten arbeiten echt-parallel, jeder isoliert in seinem Worktree.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z="2600" b="1">
                <a:solidFill>
                  <a:srgbClr val="000000"/>
                </a:solidFill>
                <a:latin typeface="Times New Roman"/>
              </a:rPr>
              <a:t>Lebenszyklus eines Pull-/Merge-Requests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430000"/>
            <a:ext cx="8229600" cy="22000"/>
          </a:xfrm>
          <a:prstGeom prst="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57200" y="1810000"/>
            <a:ext cx="2463200" cy="900000"/>
          </a:xfrm>
          <a:prstGeom prst="round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Branch</a:t>
            </a:r>
          </a:p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erstellen</a:t>
            </a:r>
          </a:p>
        </p:txBody>
      </p:sp>
      <p:sp>
        <p:nvSpPr>
          <p:cNvPr id="5" name="Right Arrow 4"/>
          <p:cNvSpPr/>
          <p:nvPr/>
        </p:nvSpPr>
        <p:spPr>
          <a:xfrm>
            <a:off x="2920400" y="2107000"/>
            <a:ext cx="420000" cy="306000"/>
          </a:xfrm>
          <a:prstGeom prst="rightArrow">
            <a:avLst/>
          </a:prstGeom>
          <a:solidFill>
            <a:srgbClr val="2D2D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3340400" y="1810000"/>
            <a:ext cx="2463200" cy="900000"/>
          </a:xfrm>
          <a:prstGeom prst="round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Commits</a:t>
            </a:r>
          </a:p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+ push</a:t>
            </a:r>
          </a:p>
        </p:txBody>
      </p:sp>
      <p:sp>
        <p:nvSpPr>
          <p:cNvPr id="7" name="Right Arrow 6"/>
          <p:cNvSpPr/>
          <p:nvPr/>
        </p:nvSpPr>
        <p:spPr>
          <a:xfrm>
            <a:off x="5803600" y="2107000"/>
            <a:ext cx="420000" cy="306000"/>
          </a:xfrm>
          <a:prstGeom prst="rightArrow">
            <a:avLst/>
          </a:prstGeom>
          <a:solidFill>
            <a:srgbClr val="2D2D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23600" y="1810000"/>
            <a:ext cx="2463200" cy="900000"/>
          </a:xfrm>
          <a:prstGeom prst="round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PR/MR</a:t>
            </a:r>
          </a:p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öffnen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260000"/>
            <a:ext cx="2463200" cy="900000"/>
          </a:xfrm>
          <a:prstGeom prst="roundRect">
            <a:avLst/>
          </a:prstGeom>
          <a:solidFill>
            <a:srgbClr val="33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Review</a:t>
            </a:r>
          </a:p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+ CI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2920400" y="3557000"/>
            <a:ext cx="420000" cy="306000"/>
          </a:xfrm>
          <a:prstGeom prst="rightArrow">
            <a:avLst/>
          </a:prstGeom>
          <a:solidFill>
            <a:srgbClr val="2D2D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3340400" y="3260000"/>
            <a:ext cx="2463200" cy="900000"/>
          </a:xfrm>
          <a:prstGeom prst="roundRect">
            <a:avLst/>
          </a:prstGeom>
          <a:solidFill>
            <a:srgbClr val="33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Merge</a:t>
            </a:r>
          </a:p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in main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5803600" y="3557000"/>
            <a:ext cx="420000" cy="306000"/>
          </a:xfrm>
          <a:prstGeom prst="rightArrow">
            <a:avLst/>
          </a:prstGeom>
          <a:solidFill>
            <a:srgbClr val="2D2D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223600" y="3260000"/>
            <a:ext cx="2463200" cy="900000"/>
          </a:xfrm>
          <a:prstGeom prst="roundRect">
            <a:avLst/>
          </a:prstGeom>
          <a:solidFill>
            <a:srgbClr val="33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Branch</a:t>
            </a:r>
          </a:p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löschen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7455200" y="2710000"/>
            <a:ext cx="0" cy="250000"/>
          </a:xfrm>
          <a:prstGeom prst="line">
            <a:avLst/>
          </a:prstGeom>
          <a:ln w="25400">
            <a:solidFill>
              <a:srgbClr val="2D2DB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 flipH="1">
            <a:off x="1688800" y="2960000"/>
            <a:ext cx="5766400" cy="0"/>
          </a:xfrm>
          <a:prstGeom prst="line">
            <a:avLst/>
          </a:prstGeom>
          <a:ln w="25400">
            <a:solidFill>
              <a:srgbClr val="2D2DB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1688800" y="2960000"/>
            <a:ext cx="0" cy="300000"/>
          </a:xfrm>
          <a:prstGeom prst="line">
            <a:avLst/>
          </a:prstGeom>
          <a:ln w="25400">
            <a:solidFill>
              <a:srgbClr val="2D2DB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457200" y="4360000"/>
            <a:ext cx="8229600" cy="640000"/>
          </a:xfrm>
          <a:prstGeom prst="rect">
            <a:avLst/>
          </a:prstGeom>
          <a:solidFill>
            <a:srgbClr val="F4F4F4"/>
          </a:solidFill>
          <a:ln w="12700">
            <a:solidFill>
              <a:srgbClr val="C9C9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10000" rIns="90000" tIns="70000" bIns="60000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sz="1000" b="1" i="0">
                <a:solidFill>
                  <a:srgbClr val="595959"/>
                </a:solidFill>
                <a:latin typeface="Times New Roman"/>
              </a:rPr>
              <a:t>PR/MR per CLI erstellen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>git switch -c feat/x &amp;&amp; git push -u origin feat/x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>gh pr create --fill      # GitHub        glab mr create --fill   # GitLab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z="2600" b="1">
                <a:solidFill>
                  <a:srgbClr val="000000"/>
                </a:solidFill>
                <a:latin typeface="Times New Roman"/>
              </a:rPr>
              <a:t>Warum das mit KI-Agenten &amp; im Team zählt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>
            <a:noAutofit/>
          </a:bodyPr>
          <a:lstStyle/>
          <a:p>
            <a:pPr>
              <a:spcBef>
                <a:spcPts val="200"/>
              </a:spcBef>
              <a:spcAft>
                <a:spcPts val="600"/>
              </a:spcAft>
            </a:pPr>
            <a:r>
              <a:rPr sz="1600" b="0" i="0">
                <a:solidFill>
                  <a:srgbClr val="000000"/>
                </a:solidFill>
                <a:latin typeface="Times New Roman"/>
              </a:rPr>
              <a:t>Isolation: jeder Agent/Mensch arbeitet auf eigenem Branch/Worktree – keine gegenseitige Blockade</a:t>
            </a:r>
          </a:p>
          <a:p>
            <a:pPr>
              <a:spcBef>
                <a:spcPts val="200"/>
              </a:spcBef>
              <a:spcAft>
                <a:spcPts val="600"/>
              </a:spcAft>
            </a:pPr>
            <a:r>
              <a:rPr sz="1600" b="0" i="0">
                <a:solidFill>
                  <a:srgbClr val="000000"/>
                </a:solidFill>
                <a:latin typeface="Times New Roman"/>
              </a:rPr>
              <a:t>KI-Agenten produzieren viele Änderungen schnell – der PR ist das Kontroll-Gate vor main</a:t>
            </a:r>
          </a:p>
          <a:p>
            <a:pPr>
              <a:spcBef>
                <a:spcPts val="200"/>
              </a:spcBef>
              <a:spcAft>
                <a:spcPts val="600"/>
              </a:spcAft>
            </a:pPr>
            <a:r>
              <a:rPr sz="1600" b="0" i="0">
                <a:solidFill>
                  <a:srgbClr val="000000"/>
                </a:solidFill>
                <a:latin typeface="Times New Roman"/>
              </a:rPr>
              <a:t>Review macht KI-Vorschläge nachvollziehbar und stoppt Fehler, bevor sie alle treffen</a:t>
            </a:r>
          </a:p>
          <a:p>
            <a:pPr lvl="1">
              <a:spcBef>
                <a:spcPts val="200"/>
              </a:spcBef>
              <a:spcAft>
                <a:spcPts val="600"/>
              </a:spcAft>
            </a:pPr>
            <a:r>
              <a:rPr sz="1400" b="0" i="0">
                <a:solidFill>
                  <a:srgbClr val="000000"/>
                </a:solidFill>
                <a:latin typeface="Times New Roman"/>
              </a:rPr>
              <a:t>Kleine PRs = leicht zu prüfen, leicht zurückzurollen</a:t>
            </a:r>
          </a:p>
          <a:p>
            <a:pPr>
              <a:spcBef>
                <a:spcPts val="200"/>
              </a:spcBef>
              <a:spcAft>
                <a:spcPts val="600"/>
              </a:spcAft>
            </a:pPr>
            <a:r>
              <a:rPr sz="1600" b="0" i="0">
                <a:solidFill>
                  <a:srgbClr val="000000"/>
                </a:solidFill>
                <a:latin typeface="Times New Roman"/>
              </a:rPr>
              <a:t>CI prüft automatisch jeden Vorschlag (Mensch wie Agent) – objektiv und wiederholbar</a:t>
            </a:r>
          </a:p>
          <a:p>
            <a:pPr>
              <a:spcBef>
                <a:spcPts val="200"/>
              </a:spcBef>
              <a:spcAft>
                <a:spcPts val="600"/>
              </a:spcAft>
            </a:pPr>
            <a:r>
              <a:rPr sz="1600" b="0" i="0">
                <a:solidFill>
                  <a:srgbClr val="000000"/>
                </a:solidFill>
                <a:latin typeface="Times New Roman"/>
              </a:rPr>
              <a:t>Saubere Historie erklärt später das Warum – auch dem nächsten Agenten</a:t>
            </a:r>
          </a:p>
          <a:p>
            <a:pPr>
              <a:spcBef>
                <a:spcPts val="200"/>
              </a:spcBef>
              <a:spcAft>
                <a:spcPts val="600"/>
              </a:spcAft>
            </a:pPr>
            <a:r>
              <a:rPr sz="1600" b="0" i="0">
                <a:solidFill>
                  <a:srgbClr val="000000"/>
                </a:solidFill>
                <a:latin typeface="Times New Roman"/>
              </a:rPr>
              <a:t>main bleibt die gemeinsame Integrationsbasis. Reviews und Prüfungen senken das Fehlerrisiko.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430000"/>
            <a:ext cx="8229600" cy="22000"/>
          </a:xfrm>
          <a:prstGeom prst="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sz="3400" b="1">
                <a:solidFill>
                  <a:srgbClr val="3333CC"/>
                </a:solidFill>
                <a:latin typeface="Times New Roman"/>
              </a:rPr>
              <a:t>Teil 4 – Wenn der PR blockiert ist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wrap="square" lIns="60000" rIns="60000" tIns="30000" bIns="30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600" b="0" i="1">
                <a:solidFill>
                  <a:srgbClr val="595959"/>
                </a:solidFill>
                <a:latin typeface="Times New Roman"/>
              </a:rPr>
              <a:t>CI rot, Review offen, Merge-Konflikt – mit KI-Agent lösen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z="2600" b="1">
                <a:solidFill>
                  <a:srgbClr val="000000"/>
                </a:solidFill>
                <a:latin typeface="Times New Roman"/>
              </a:rPr>
              <a:t>PR blockiert: CI ist rot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430000"/>
            <a:ext cx="8229600" cy="22000"/>
          </a:xfrm>
          <a:prstGeom prst="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57200" y="1560000"/>
            <a:ext cx="3500000" cy="480000"/>
          </a:xfrm>
          <a:prstGeom prst="round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1. Fehler-Log lesen</a:t>
            </a:r>
          </a:p>
        </p:txBody>
      </p:sp>
      <p:sp>
        <p:nvSpPr>
          <p:cNvPr id="5" name="Down Arrow 4"/>
          <p:cNvSpPr/>
          <p:nvPr/>
        </p:nvSpPr>
        <p:spPr>
          <a:xfrm>
            <a:off x="2057200" y="2040000"/>
            <a:ext cx="300000" cy="240000"/>
          </a:xfrm>
          <a:prstGeom prst="downArrow">
            <a:avLst/>
          </a:prstGeom>
          <a:solidFill>
            <a:srgbClr val="2D2D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57200" y="2180000"/>
            <a:ext cx="3500000" cy="480000"/>
          </a:xfrm>
          <a:prstGeom prst="round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2. Lokal reproduzieren</a:t>
            </a:r>
          </a:p>
        </p:txBody>
      </p:sp>
      <p:sp>
        <p:nvSpPr>
          <p:cNvPr id="7" name="Down Arrow 6"/>
          <p:cNvSpPr/>
          <p:nvPr/>
        </p:nvSpPr>
        <p:spPr>
          <a:xfrm>
            <a:off x="2057200" y="2660000"/>
            <a:ext cx="300000" cy="240000"/>
          </a:xfrm>
          <a:prstGeom prst="downArrow">
            <a:avLst/>
          </a:prstGeom>
          <a:solidFill>
            <a:srgbClr val="2D2D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457200" y="2800000"/>
            <a:ext cx="3500000" cy="480000"/>
          </a:xfrm>
          <a:prstGeom prst="round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3. Mit KI-Agent fixen</a:t>
            </a:r>
          </a:p>
        </p:txBody>
      </p:sp>
      <p:sp>
        <p:nvSpPr>
          <p:cNvPr id="9" name="Down Arrow 8"/>
          <p:cNvSpPr/>
          <p:nvPr/>
        </p:nvSpPr>
        <p:spPr>
          <a:xfrm>
            <a:off x="2057200" y="3280000"/>
            <a:ext cx="300000" cy="240000"/>
          </a:xfrm>
          <a:prstGeom prst="downArrow">
            <a:avLst/>
          </a:prstGeom>
          <a:solidFill>
            <a:srgbClr val="2D2D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57200" y="3420000"/>
            <a:ext cx="3500000" cy="480000"/>
          </a:xfrm>
          <a:prstGeom prst="round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4. Commit + push</a:t>
            </a:r>
          </a:p>
        </p:txBody>
      </p:sp>
      <p:sp>
        <p:nvSpPr>
          <p:cNvPr id="11" name="Diamond 10"/>
          <p:cNvSpPr/>
          <p:nvPr/>
        </p:nvSpPr>
        <p:spPr>
          <a:xfrm>
            <a:off x="1157200" y="4040000"/>
            <a:ext cx="2100000" cy="640000"/>
          </a:xfrm>
          <a:prstGeom prst="diamond">
            <a:avLst/>
          </a:prstGeom>
          <a:solidFill>
            <a:srgbClr val="2D2D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CI grün?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07200" y="4220000"/>
            <a:ext cx="1200000" cy="240000"/>
          </a:xfrm>
          <a:prstGeom prst="rect">
            <a:avLst/>
          </a:prstGeom>
          <a:noFill/>
        </p:spPr>
        <p:txBody>
          <a:bodyPr wrap="square" anchor="t" lIns="20000" rIns="20000" tIns="10000" bIns="10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200" b="1" i="0">
                <a:solidFill>
                  <a:srgbClr val="1E8749"/>
                </a:solidFill>
                <a:latin typeface="Times New Roman"/>
              </a:rPr>
              <a:t>ja + aktuelles Review → Merge</a:t>
            </a:r>
          </a:p>
        </p:txBody>
      </p:sp>
      <p:cxnSp>
        <p:nvCxnSpPr>
          <p:cNvPr id="13" name="Connector 12"/>
          <p:cNvCxnSpPr/>
          <p:nvPr/>
        </p:nvCxnSpPr>
        <p:spPr>
          <a:xfrm flipH="1">
            <a:off x="337200" y="4360000"/>
            <a:ext cx="820000" cy="0"/>
          </a:xfrm>
          <a:prstGeom prst="line">
            <a:avLst/>
          </a:prstGeom>
          <a:ln w="25400">
            <a:solidFill>
              <a:srgbClr val="C039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 flipV="1">
            <a:off x="337200" y="1800000"/>
            <a:ext cx="0" cy="2560000"/>
          </a:xfrm>
          <a:prstGeom prst="line">
            <a:avLst/>
          </a:prstGeom>
          <a:ln w="25400">
            <a:solidFill>
              <a:srgbClr val="C039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37200" y="1800000"/>
            <a:ext cx="120000" cy="0"/>
          </a:xfrm>
          <a:prstGeom prst="line">
            <a:avLst/>
          </a:prstGeom>
          <a:ln w="25400">
            <a:solidFill>
              <a:srgbClr val="C0392B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37200" y="4420000"/>
            <a:ext cx="900000" cy="240000"/>
          </a:xfrm>
          <a:prstGeom prst="rect">
            <a:avLst/>
          </a:prstGeom>
          <a:noFill/>
        </p:spPr>
        <p:txBody>
          <a:bodyPr wrap="square" anchor="t" lIns="20000" rIns="20000" tIns="10000" bIns="10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100" b="1" i="0">
                <a:solidFill>
                  <a:srgbClr val="C0392B"/>
                </a:solidFill>
                <a:latin typeface="Times New Roman"/>
              </a:rPr>
              <a:t>nein ↺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422000" y="1560000"/>
            <a:ext cx="4264800" cy="2450000"/>
          </a:xfrm>
          <a:prstGeom prst="rect">
            <a:avLst/>
          </a:prstGeom>
          <a:solidFill>
            <a:srgbClr val="F4F4F4"/>
          </a:solidFill>
          <a:ln w="12700">
            <a:solidFill>
              <a:srgbClr val="C9C9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10000" rIns="90000" tIns="70000" bIns="60000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sz="1000" b="1" i="0">
                <a:solidFill>
                  <a:srgbClr val="595959"/>
                </a:solidFill>
                <a:latin typeface="Times New Roman"/>
              </a:rPr>
              <a:t>Nützliche Befehle</a:t>
            </a:r>
          </a:p>
          <a:p>
            <a:pPr algn="l">
              <a:spcAft>
                <a:spcPts val="300"/>
              </a:spcAft>
              <a:buNone/>
            </a:pPr>
            <a:r>
              <a:rPr sz="1100" b="0" i="0">
                <a:solidFill>
                  <a:srgbClr val="595959"/>
                </a:solidFill>
                <a:latin typeface="Consolas"/>
              </a:rPr>
              <a:t># GitHub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>gh pr checks           # Status je Check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>gh run view --log-failed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/>
            </a:r>
          </a:p>
          <a:p>
            <a:pPr algn="l">
              <a:spcAft>
                <a:spcPts val="300"/>
              </a:spcAft>
              <a:buNone/>
            </a:pPr>
            <a:r>
              <a:rPr sz="1100" b="0" i="0">
                <a:solidFill>
                  <a:srgbClr val="595959"/>
                </a:solidFill>
                <a:latin typeface="Consolas"/>
              </a:rPr>
              <a:t># GitLab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>glab ci status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>glab ci trace          # Live-Log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/>
            </a:r>
          </a:p>
          <a:p>
            <a:pPr algn="l">
              <a:spcAft>
                <a:spcPts val="300"/>
              </a:spcAft>
              <a:buNone/>
            </a:pPr>
            <a:r>
              <a:rPr sz="1100" b="0" i="0">
                <a:solidFill>
                  <a:srgbClr val="595959"/>
                </a:solidFill>
                <a:latin typeface="Consolas"/>
              </a:rPr>
              <a:t># Fix nachschieben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>git commit -m "fix: correct CI failure"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>git push    # weiteren Fix-Commit übertragen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" y="5720000"/>
            <a:ext cx="8229600" cy="240000"/>
          </a:xfrm>
          <a:prstGeom prst="rect">
            <a:avLst/>
          </a:prstGeom>
          <a:noFill/>
        </p:spPr>
        <p:txBody>
          <a:bodyPr wrap="square" anchor="t" lIns="20000" rIns="20000" tIns="10000" bIns="10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100" b="0" i="1">
                <a:solidFill>
                  <a:srgbClr val="595959"/>
                </a:solidFill>
                <a:latin typeface="Times New Roman"/>
              </a:rPr>
              <a:t>KI-Agent-Prompt: „Lies das CI-Log, finde die Ursache, behebe sie und erkläre den Fix.“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z="2600" b="1">
                <a:solidFill>
                  <a:srgbClr val="000000"/>
                </a:solidFill>
                <a:latin typeface="Times New Roman"/>
              </a:rPr>
              <a:t>Merge-Konflikt mit KI-Agent lösen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430000"/>
            <a:ext cx="8229600" cy="22000"/>
          </a:xfrm>
          <a:prstGeom prst="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" y="1560000"/>
            <a:ext cx="4314800" cy="1750000"/>
          </a:xfrm>
          <a:prstGeom prst="rect">
            <a:avLst/>
          </a:prstGeom>
          <a:solidFill>
            <a:srgbClr val="F4F4F4"/>
          </a:solidFill>
          <a:ln w="12700">
            <a:solidFill>
              <a:srgbClr val="C9C9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10000" rIns="90000" tIns="70000" bIns="60000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sz="1000" b="1" i="0">
                <a:solidFill>
                  <a:srgbClr val="595959"/>
                </a:solidFill>
                <a:latin typeface="Times New Roman"/>
              </a:rPr>
              <a:t>So sieht ein Konflikt aus</a:t>
            </a:r>
          </a:p>
          <a:p>
            <a:pPr algn="l">
              <a:spcAft>
                <a:spcPts val="300"/>
              </a:spcAft>
              <a:buNone/>
            </a:pPr>
            <a:r>
              <a:rPr sz="1100" b="1" i="0">
                <a:solidFill>
                  <a:srgbClr val="C0392B"/>
                </a:solidFill>
                <a:latin typeface="Consolas"/>
              </a:rPr>
              <a:t>&lt;&lt;&lt;&lt;&lt;&lt;&lt; HEAD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>  preis = 100</a:t>
            </a:r>
          </a:p>
          <a:p>
            <a:pPr algn="l">
              <a:spcAft>
                <a:spcPts val="300"/>
              </a:spcAft>
              <a:buNone/>
            </a:pPr>
            <a:r>
              <a:rPr sz="1100" b="1" i="0">
                <a:solidFill>
                  <a:srgbClr val="595959"/>
                </a:solidFill>
                <a:latin typeface="Consolas"/>
              </a:rPr>
              <a:t>=======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>  preis = 120</a:t>
            </a:r>
          </a:p>
          <a:p>
            <a:pPr algn="l">
              <a:spcAft>
                <a:spcPts val="300"/>
              </a:spcAft>
              <a:buNone/>
            </a:pPr>
            <a:r>
              <a:rPr sz="1100" b="1" i="0">
                <a:solidFill>
                  <a:srgbClr val="C0392B"/>
                </a:solidFill>
                <a:latin typeface="Consolas"/>
              </a:rPr>
              <a:t>&gt;&gt;&gt;&gt;&gt;&gt;&gt; feature/preise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/>
            </a:r>
          </a:p>
          <a:p>
            <a:pPr algn="l">
              <a:spcAft>
                <a:spcPts val="300"/>
              </a:spcAft>
              <a:buNone/>
            </a:pPr>
            <a:r>
              <a:rPr sz="1000" b="0" i="0">
                <a:solidFill>
                  <a:srgbClr val="595959"/>
                </a:solidFill>
                <a:latin typeface="Consolas"/>
              </a:rPr>
              <a:t># Markierungen auflösen, dann: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>git add datei &amp;&amp; git commit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872000" y="1560000"/>
            <a:ext cx="3814800" cy="380000"/>
          </a:xfrm>
          <a:prstGeom prst="roundRect">
            <a:avLst>
              <a:gd name="adj" fmla="val 10000"/>
            </a:avLst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Vorgehen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872000" y="2045000"/>
            <a:ext cx="150000" cy="1500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5875">
            <a:solidFill>
              <a:srgbClr val="3333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112000" y="1990000"/>
            <a:ext cx="3574800" cy="300000"/>
          </a:xfrm>
          <a:prstGeom prst="rect">
            <a:avLst/>
          </a:prstGeom>
          <a:noFill/>
        </p:spPr>
        <p:txBody>
          <a:bodyPr wrap="square" anchor="ctr" lIns="10000" rIns="10000" tIns="6000" bIns="6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200" b="0" i="0">
                <a:solidFill>
                  <a:srgbClr val="000000"/>
                </a:solidFill>
                <a:latin typeface="Times New Roman"/>
              </a:rPr>
              <a:t>Arbeitsstand sichern, beide Änderungen prüfen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872000" y="2345000"/>
            <a:ext cx="150000" cy="1500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5875">
            <a:solidFill>
              <a:srgbClr val="3333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112000" y="2290000"/>
            <a:ext cx="3574800" cy="300000"/>
          </a:xfrm>
          <a:prstGeom prst="rect">
            <a:avLst/>
          </a:prstGeom>
          <a:noFill/>
        </p:spPr>
        <p:txBody>
          <a:bodyPr wrap="square" anchor="ctr" lIns="10000" rIns="10000" tIns="6000" bIns="6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200" b="0" i="0">
                <a:solidFill>
                  <a:srgbClr val="000000"/>
                </a:solidFill>
                <a:latin typeface="Times New Roman"/>
              </a:rPr>
              <a:t>Remote mit fetch aktualisieren, Merge/Rebase bewusst wählen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872000" y="2645000"/>
            <a:ext cx="150000" cy="1500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5875">
            <a:solidFill>
              <a:srgbClr val="3333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112000" y="2590000"/>
            <a:ext cx="3574800" cy="300000"/>
          </a:xfrm>
          <a:prstGeom prst="rect">
            <a:avLst/>
          </a:prstGeom>
          <a:noFill/>
        </p:spPr>
        <p:txBody>
          <a:bodyPr wrap="square" anchor="ctr" lIns="10000" rIns="10000" tIns="6000" bIns="6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200" b="0" i="0">
                <a:solidFill>
                  <a:srgbClr val="000000"/>
                </a:solidFill>
                <a:latin typeface="Times New Roman"/>
              </a:rPr>
              <a:t>Konflikt-Dateien öffnen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872000" y="2945000"/>
            <a:ext cx="150000" cy="1500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5875">
            <a:solidFill>
              <a:srgbClr val="3333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112000" y="2890000"/>
            <a:ext cx="3574800" cy="300000"/>
          </a:xfrm>
          <a:prstGeom prst="rect">
            <a:avLst/>
          </a:prstGeom>
          <a:noFill/>
        </p:spPr>
        <p:txBody>
          <a:bodyPr wrap="square" anchor="ctr" lIns="10000" rIns="10000" tIns="6000" bIns="6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200" b="0" i="0">
                <a:solidFill>
                  <a:srgbClr val="000000"/>
                </a:solidFill>
                <a:latin typeface="Times New Roman"/>
              </a:rPr>
              <a:t>Mit KI-Agent Absicht beider Seiten klären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872000" y="3245000"/>
            <a:ext cx="150000" cy="1500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5875">
            <a:solidFill>
              <a:srgbClr val="3333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112000" y="3190000"/>
            <a:ext cx="3574800" cy="300000"/>
          </a:xfrm>
          <a:prstGeom prst="rect">
            <a:avLst/>
          </a:prstGeom>
          <a:noFill/>
        </p:spPr>
        <p:txBody>
          <a:bodyPr wrap="square" anchor="ctr" lIns="10000" rIns="10000" tIns="6000" bIns="6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200" b="0" i="0">
                <a:solidFill>
                  <a:srgbClr val="000000"/>
                </a:solidFill>
                <a:latin typeface="Times New Roman"/>
              </a:rPr>
              <a:t>Zusammenführen, Marker entfernen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872000" y="3545000"/>
            <a:ext cx="150000" cy="1500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5875">
            <a:solidFill>
              <a:srgbClr val="3333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112000" y="3490000"/>
            <a:ext cx="3574800" cy="300000"/>
          </a:xfrm>
          <a:prstGeom prst="rect">
            <a:avLst/>
          </a:prstGeom>
          <a:noFill/>
        </p:spPr>
        <p:txBody>
          <a:bodyPr wrap="square" anchor="ctr" lIns="10000" rIns="10000" tIns="6000" bIns="6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200" b="0" i="0">
                <a:solidFill>
                  <a:srgbClr val="000000"/>
                </a:solidFill>
                <a:latin typeface="Times New Roman"/>
              </a:rPr>
              <a:t>Testen, dann add + commit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3910000"/>
            <a:ext cx="8229600" cy="760000"/>
          </a:xfrm>
          <a:prstGeom prst="rect">
            <a:avLst/>
          </a:prstGeom>
          <a:solidFill>
            <a:srgbClr val="F4F4F4"/>
          </a:solidFill>
          <a:ln w="12700">
            <a:solidFill>
              <a:srgbClr val="C9C9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10000" rIns="90000" tIns="70000" bIns="60000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sz="1000" b="1" i="0">
                <a:solidFill>
                  <a:srgbClr val="595959"/>
                </a:solidFill>
                <a:latin typeface="Times New Roman"/>
              </a:rPr>
              <a:t>Kontrolle behalten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>git fetch origin &amp;&amp; git rebase origin/main   # Konflikte früh sehen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>git status                                   # welche Dateien betroffen?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>git merge --abort   /   git rebase --abort   # sicher abbrechen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z="2600" b="1">
                <a:solidFill>
                  <a:srgbClr val="000000"/>
                </a:solidFill>
                <a:latin typeface="Times New Roman"/>
              </a:rPr>
              <a:t>Review-Feedback &amp; Verifikation mit KI-Agent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>
            <a:noAutofit/>
          </a:bodyPr>
          <a:lstStyle/>
          <a:p>
            <a:pPr>
              <a:spcBef>
                <a:spcPts val="200"/>
              </a:spcBef>
              <a:spcAft>
                <a:spcPts val="600"/>
              </a:spcAft>
            </a:pPr>
            <a:r>
              <a:rPr sz="1600" b="0" i="0">
                <a:solidFill>
                  <a:srgbClr val="000000"/>
                </a:solidFill>
                <a:latin typeface="Times New Roman"/>
              </a:rPr>
              <a:t>Review-Kommentare als konkrete Aufgabenliste an den KI-Agenten geben</a:t>
            </a:r>
          </a:p>
          <a:p>
            <a:pPr>
              <a:spcBef>
                <a:spcPts val="200"/>
              </a:spcBef>
              <a:spcAft>
                <a:spcPts val="600"/>
              </a:spcAft>
            </a:pPr>
            <a:r>
              <a:rPr sz="1600" b="0" i="0">
                <a:solidFill>
                  <a:srgbClr val="000000"/>
                </a:solidFill>
                <a:latin typeface="Times New Roman"/>
              </a:rPr>
              <a:t>Jeden Punkt einzeln adressieren – pro Kommentar ein kleiner Commit</a:t>
            </a:r>
          </a:p>
          <a:p>
            <a:pPr lvl="1">
              <a:spcBef>
                <a:spcPts val="200"/>
              </a:spcBef>
              <a:spcAft>
                <a:spcPts val="600"/>
              </a:spcAft>
            </a:pPr>
            <a:r>
              <a:rPr sz="1400" b="0" i="0">
                <a:solidFill>
                  <a:srgbClr val="000000"/>
                </a:solidFill>
                <a:latin typeface="Times New Roman"/>
              </a:rPr>
              <a:t>Antworten/erledigt markieren, damit Reviewende den Fortschritt sehen</a:t>
            </a:r>
          </a:p>
          <a:p>
            <a:pPr>
              <a:spcBef>
                <a:spcPts val="200"/>
              </a:spcBef>
              <a:spcAft>
                <a:spcPts val="600"/>
              </a:spcAft>
            </a:pPr>
            <a:r>
              <a:rPr sz="1600" b="0" i="0">
                <a:solidFill>
                  <a:srgbClr val="000000"/>
                </a:solidFill>
                <a:latin typeface="Times New Roman"/>
              </a:rPr>
              <a:t>Verifikation vor „fertig“: Tests, Linter, Build lokal ausführen</a:t>
            </a:r>
          </a:p>
          <a:p>
            <a:pPr lvl="1">
              <a:spcBef>
                <a:spcPts val="200"/>
              </a:spcBef>
              <a:spcAft>
                <a:spcPts val="600"/>
              </a:spcAft>
            </a:pPr>
            <a:r>
              <a:rPr sz="1400" b="0" i="0">
                <a:solidFill>
                  <a:srgbClr val="000000"/>
                </a:solidFill>
                <a:latin typeface="Times New Roman"/>
              </a:rPr>
              <a:t>Behauptung ≠ Beweis: Ergebnis mit echtem Kommando-Output belegen</a:t>
            </a:r>
          </a:p>
          <a:p>
            <a:pPr>
              <a:spcBef>
                <a:spcPts val="200"/>
              </a:spcBef>
              <a:spcAft>
                <a:spcPts val="600"/>
              </a:spcAft>
            </a:pPr>
            <a:r>
              <a:rPr sz="1600" b="0" i="0">
                <a:solidFill>
                  <a:srgbClr val="000000"/>
                </a:solidFill>
                <a:latin typeface="Times New Roman"/>
              </a:rPr>
              <a:t>Nach dem Push: CI abwarten, erst bei grün um erneutes Review bitten</a:t>
            </a:r>
          </a:p>
          <a:p>
            <a:pPr>
              <a:spcBef>
                <a:spcPts val="200"/>
              </a:spcBef>
              <a:spcAft>
                <a:spcPts val="600"/>
              </a:spcAft>
            </a:pPr>
            <a:r>
              <a:rPr sz="1600" b="0" i="0">
                <a:solidFill>
                  <a:srgbClr val="000000"/>
                </a:solidFill>
                <a:latin typeface="Times New Roman"/>
              </a:rPr>
              <a:t>Konventionen im Repo dokumentieren, damit der Agent sie kennt (AGENTS.md/README)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430000"/>
            <a:ext cx="8229600" cy="22000"/>
          </a:xfrm>
          <a:prstGeom prst="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sz="3400" b="1">
                <a:solidFill>
                  <a:srgbClr val="3333CC"/>
                </a:solidFill>
                <a:latin typeface="Times New Roman"/>
              </a:rPr>
              <a:t>Teil 5 – Sauberer Team-Workflow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wrap="square" lIns="60000" rIns="60000" tIns="30000" bIns="30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600" b="0" i="1">
                <a:solidFill>
                  <a:srgbClr val="595959"/>
                </a:solidFill>
                <a:latin typeface="Times New Roman"/>
              </a:rPr>
              <a:t>Eine einfache, wiederholbare Strategie pro Iteration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z="2600" b="1">
                <a:solidFill>
                  <a:srgbClr val="000000"/>
                </a:solidFill>
                <a:latin typeface="Times New Roman"/>
              </a:rPr>
              <a:t>Eine Entwicklungs-Iteration von A bis Z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430000"/>
            <a:ext cx="8229600" cy="22000"/>
          </a:xfrm>
          <a:prstGeom prst="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497200" y="1550000"/>
            <a:ext cx="300000" cy="300000"/>
          </a:xfrm>
          <a:prstGeom prst="ellipse">
            <a:avLst/>
          </a:prstGeom>
          <a:solidFill>
            <a:srgbClr val="2D2D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000" rIns="10000" tIns="10000" bIns="1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200" b="1" i="0">
                <a:solidFill>
                  <a:srgbClr val="FFFFFF"/>
                </a:solidFill>
                <a:latin typeface="Times New Roman"/>
              </a:rPr>
              <a:t>1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60000"/>
            <a:ext cx="1787400" cy="780000"/>
          </a:xfrm>
          <a:prstGeom prst="round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Issue</a:t>
            </a:r>
          </a:p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wählen</a:t>
            </a:r>
          </a:p>
        </p:txBody>
      </p:sp>
      <p:sp>
        <p:nvSpPr>
          <p:cNvPr id="6" name="Right Arrow 5"/>
          <p:cNvSpPr/>
          <p:nvPr/>
        </p:nvSpPr>
        <p:spPr>
          <a:xfrm>
            <a:off x="2244600" y="2030000"/>
            <a:ext cx="360000" cy="240000"/>
          </a:xfrm>
          <a:prstGeom prst="rightArrow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44600" y="1550000"/>
            <a:ext cx="300000" cy="300000"/>
          </a:xfrm>
          <a:prstGeom prst="ellipse">
            <a:avLst/>
          </a:prstGeom>
          <a:solidFill>
            <a:srgbClr val="2D2D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000" rIns="10000" tIns="10000" bIns="1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200" b="1" i="0">
                <a:solidFill>
                  <a:srgbClr val="FFFFFF"/>
                </a:solidFill>
                <a:latin typeface="Times New Roman"/>
              </a:rPr>
              <a:t>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604600" y="1760000"/>
            <a:ext cx="1787400" cy="780000"/>
          </a:xfrm>
          <a:prstGeom prst="round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Branch</a:t>
            </a:r>
          </a:p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erstellen</a:t>
            </a:r>
          </a:p>
        </p:txBody>
      </p:sp>
      <p:sp>
        <p:nvSpPr>
          <p:cNvPr id="9" name="Right Arrow 8"/>
          <p:cNvSpPr/>
          <p:nvPr/>
        </p:nvSpPr>
        <p:spPr>
          <a:xfrm>
            <a:off x="4392000" y="2030000"/>
            <a:ext cx="360000" cy="240000"/>
          </a:xfrm>
          <a:prstGeom prst="rightArrow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792000" y="1550000"/>
            <a:ext cx="300000" cy="300000"/>
          </a:xfrm>
          <a:prstGeom prst="ellipse">
            <a:avLst/>
          </a:prstGeom>
          <a:solidFill>
            <a:srgbClr val="2D2D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000" rIns="10000" tIns="10000" bIns="1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200" b="1" i="0">
                <a:solidFill>
                  <a:srgbClr val="FFFFFF"/>
                </a:solidFill>
                <a:latin typeface="Times New Roman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752000" y="1760000"/>
            <a:ext cx="1787400" cy="780000"/>
          </a:xfrm>
          <a:prstGeom prst="round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Code +</a:t>
            </a:r>
          </a:p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KI-Agent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6539400" y="2030000"/>
            <a:ext cx="360000" cy="240000"/>
          </a:xfrm>
          <a:prstGeom prst="rightArrow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939400" y="1550000"/>
            <a:ext cx="300000" cy="300000"/>
          </a:xfrm>
          <a:prstGeom prst="ellipse">
            <a:avLst/>
          </a:prstGeom>
          <a:solidFill>
            <a:srgbClr val="2D2D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000" rIns="10000" tIns="10000" bIns="1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200" b="1" i="0">
                <a:solidFill>
                  <a:srgbClr val="FFFFFF"/>
                </a:solidFill>
                <a:latin typeface="Times New Roman"/>
              </a:rPr>
              <a:t>4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899400" y="1760000"/>
            <a:ext cx="1787400" cy="780000"/>
          </a:xfrm>
          <a:prstGeom prst="round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Lokal</a:t>
            </a:r>
          </a:p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testen</a:t>
            </a:r>
          </a:p>
        </p:txBody>
      </p:sp>
      <p:sp>
        <p:nvSpPr>
          <p:cNvPr id="15" name="Oval 14"/>
          <p:cNvSpPr/>
          <p:nvPr/>
        </p:nvSpPr>
        <p:spPr>
          <a:xfrm>
            <a:off x="497200" y="2950000"/>
            <a:ext cx="300000" cy="300000"/>
          </a:xfrm>
          <a:prstGeom prst="ellipse">
            <a:avLst/>
          </a:prstGeom>
          <a:solidFill>
            <a:srgbClr val="2D2D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000" rIns="10000" tIns="10000" bIns="1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200" b="1" i="0">
                <a:solidFill>
                  <a:srgbClr val="FFFFFF"/>
                </a:solidFill>
                <a:latin typeface="Times New Roman"/>
              </a:rPr>
              <a:t>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7200" y="3160000"/>
            <a:ext cx="1787400" cy="780000"/>
          </a:xfrm>
          <a:prstGeom prst="roundRect">
            <a:avLst/>
          </a:prstGeom>
          <a:solidFill>
            <a:srgbClr val="33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Commit</a:t>
            </a:r>
          </a:p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(klein)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2244600" y="3430000"/>
            <a:ext cx="360000" cy="240000"/>
          </a:xfrm>
          <a:prstGeom prst="rightArrow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2644600" y="2950000"/>
            <a:ext cx="300000" cy="300000"/>
          </a:xfrm>
          <a:prstGeom prst="ellipse">
            <a:avLst/>
          </a:prstGeom>
          <a:solidFill>
            <a:srgbClr val="2D2D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000" rIns="10000" tIns="10000" bIns="1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200" b="1" i="0">
                <a:solidFill>
                  <a:srgbClr val="FFFFFF"/>
                </a:solidFill>
                <a:latin typeface="Times New Roman"/>
              </a:rPr>
              <a:t>6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604600" y="3160000"/>
            <a:ext cx="1787400" cy="780000"/>
          </a:xfrm>
          <a:prstGeom prst="roundRect">
            <a:avLst/>
          </a:prstGeom>
          <a:solidFill>
            <a:srgbClr val="33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Push +</a:t>
            </a:r>
          </a:p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PR/MR</a:t>
            </a:r>
          </a:p>
        </p:txBody>
      </p:sp>
      <p:sp>
        <p:nvSpPr>
          <p:cNvPr id="20" name="Right Arrow 19"/>
          <p:cNvSpPr/>
          <p:nvPr/>
        </p:nvSpPr>
        <p:spPr>
          <a:xfrm>
            <a:off x="4392000" y="3430000"/>
            <a:ext cx="360000" cy="240000"/>
          </a:xfrm>
          <a:prstGeom prst="rightArrow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4792000" y="2950000"/>
            <a:ext cx="300000" cy="300000"/>
          </a:xfrm>
          <a:prstGeom prst="ellipse">
            <a:avLst/>
          </a:prstGeom>
          <a:solidFill>
            <a:srgbClr val="2D2D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000" rIns="10000" tIns="10000" bIns="1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200" b="1" i="0">
                <a:solidFill>
                  <a:srgbClr val="FFFFFF"/>
                </a:solidFill>
                <a:latin typeface="Times New Roman"/>
              </a:rPr>
              <a:t>7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752000" y="3160000"/>
            <a:ext cx="1787400" cy="780000"/>
          </a:xfrm>
          <a:prstGeom prst="roundRect">
            <a:avLst/>
          </a:prstGeom>
          <a:solidFill>
            <a:srgbClr val="33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Review</a:t>
            </a:r>
          </a:p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+ CI</a:t>
            </a:r>
          </a:p>
        </p:txBody>
      </p:sp>
      <p:sp>
        <p:nvSpPr>
          <p:cNvPr id="23" name="Right Arrow 22"/>
          <p:cNvSpPr/>
          <p:nvPr/>
        </p:nvSpPr>
        <p:spPr>
          <a:xfrm>
            <a:off x="6539400" y="3430000"/>
            <a:ext cx="360000" cy="240000"/>
          </a:xfrm>
          <a:prstGeom prst="rightArrow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939400" y="2950000"/>
            <a:ext cx="300000" cy="300000"/>
          </a:xfrm>
          <a:prstGeom prst="ellipse">
            <a:avLst/>
          </a:prstGeom>
          <a:solidFill>
            <a:srgbClr val="2D2D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000" rIns="10000" tIns="10000" bIns="1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200" b="1" i="0">
                <a:solidFill>
                  <a:srgbClr val="FFFFFF"/>
                </a:solidFill>
                <a:latin typeface="Times New Roman"/>
              </a:rPr>
              <a:t>8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899400" y="3160000"/>
            <a:ext cx="1787400" cy="780000"/>
          </a:xfrm>
          <a:prstGeom prst="roundRect">
            <a:avLst/>
          </a:prstGeom>
          <a:solidFill>
            <a:srgbClr val="33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Merge +</a:t>
            </a:r>
          </a:p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aufräumen</a:t>
            </a:r>
          </a:p>
        </p:txBody>
      </p:sp>
      <p:sp>
        <p:nvSpPr>
          <p:cNvPr id="26" name="Down Arrow 25"/>
          <p:cNvSpPr/>
          <p:nvPr/>
        </p:nvSpPr>
        <p:spPr>
          <a:xfrm>
            <a:off x="7673100" y="2600000"/>
            <a:ext cx="240000" cy="300000"/>
          </a:xfrm>
          <a:prstGeom prst="downArrow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57200" y="4440000"/>
            <a:ext cx="8229600" cy="240000"/>
          </a:xfrm>
          <a:prstGeom prst="rect">
            <a:avLst/>
          </a:prstGeom>
          <a:noFill/>
        </p:spPr>
        <p:txBody>
          <a:bodyPr wrap="square" anchor="t" lIns="20000" rIns="20000" tIns="10000" bIns="10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100" b="0" i="1">
                <a:solidFill>
                  <a:srgbClr val="595959"/>
                </a:solidFill>
                <a:latin typeface="Times New Roman"/>
              </a:rPr>
              <a:t>Kurz halten: 1 Iteration = 1 kleines, in sich abgeschlossenes Ergebnis. Danach von vorn.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z="2600" b="1">
                <a:solidFill>
                  <a:srgbClr val="000000"/>
                </a:solidFill>
                <a:latin typeface="Times New Roman"/>
              </a:rPr>
              <a:t>Dokumentierte Vorgehensweise (Definition of Done)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430000"/>
            <a:ext cx="8229600" cy="22000"/>
          </a:xfrm>
          <a:prstGeom prst="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57200" y="1560000"/>
            <a:ext cx="3964800" cy="380000"/>
          </a:xfrm>
          <a:prstGeom prst="roundRect">
            <a:avLst>
              <a:gd name="adj" fmla="val 10000"/>
            </a:avLst>
          </a:prstGeom>
          <a:solidFill>
            <a:srgbClr val="33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Konventionen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990000"/>
            <a:ext cx="3964800" cy="1750000"/>
          </a:xfrm>
          <a:prstGeom prst="rect">
            <a:avLst/>
          </a:prstGeom>
          <a:solidFill>
            <a:srgbClr val="F4F4F4"/>
          </a:solidFill>
          <a:ln w="12700">
            <a:solidFill>
              <a:srgbClr val="C9C9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10000" rIns="90000" tIns="70000" bIns="60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000" b="0" i="0">
                <a:solidFill>
                  <a:srgbClr val="595959"/>
                </a:solidFill>
                <a:latin typeface="Consolas"/>
              </a:rPr>
              <a:t># Branch-Namen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>feature/&lt;kurz&gt;   fix/&lt;kurz&gt;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>hotfix/&lt;kurz&gt;    chore/&lt;kurz&gt;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/>
            </a:r>
          </a:p>
          <a:p>
            <a:pPr algn="l">
              <a:spcAft>
                <a:spcPts val="300"/>
              </a:spcAft>
              <a:buNone/>
            </a:pPr>
            <a:r>
              <a:rPr sz="1000" b="0" i="0">
                <a:solidFill>
                  <a:srgbClr val="595959"/>
                </a:solidFill>
                <a:latin typeface="Consolas"/>
              </a:rPr>
              <a:t># Commit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>typ(scope): beschreibung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/>
            </a:r>
          </a:p>
          <a:p>
            <a:pPr algn="l">
              <a:spcAft>
                <a:spcPts val="300"/>
              </a:spcAft>
              <a:buNone/>
            </a:pPr>
            <a:r>
              <a:rPr sz="1000" b="0" i="0">
                <a:solidFill>
                  <a:srgbClr val="595959"/>
                </a:solidFill>
                <a:latin typeface="Consolas"/>
              </a:rPr>
              <a:t># PR/MR-Titel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>Klar, Bezug zu #Issue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722000" y="1560000"/>
            <a:ext cx="3964800" cy="380000"/>
          </a:xfrm>
          <a:prstGeom prst="roundRect">
            <a:avLst>
              <a:gd name="adj" fmla="val 10000"/>
            </a:avLst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„Fertig“ heisst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722000" y="2075000"/>
            <a:ext cx="150000" cy="1500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5875">
            <a:solidFill>
              <a:srgbClr val="3333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962000" y="1990000"/>
            <a:ext cx="3724800" cy="360000"/>
          </a:xfrm>
          <a:prstGeom prst="rect">
            <a:avLst/>
          </a:prstGeom>
          <a:noFill/>
        </p:spPr>
        <p:txBody>
          <a:bodyPr wrap="square" anchor="ctr" lIns="10000" rIns="10000" tIns="6000" bIns="6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200" b="0" i="0">
                <a:solidFill>
                  <a:srgbClr val="000000"/>
                </a:solidFill>
                <a:latin typeface="Times New Roman"/>
              </a:rPr>
              <a:t>Anforderung aus dem Issue erfüllt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722000" y="2435000"/>
            <a:ext cx="150000" cy="1500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5875">
            <a:solidFill>
              <a:srgbClr val="3333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962000" y="2350000"/>
            <a:ext cx="3724800" cy="360000"/>
          </a:xfrm>
          <a:prstGeom prst="rect">
            <a:avLst/>
          </a:prstGeom>
          <a:noFill/>
        </p:spPr>
        <p:txBody>
          <a:bodyPr wrap="square" anchor="ctr" lIns="10000" rIns="10000" tIns="6000" bIns="6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200" b="0" i="0">
                <a:solidFill>
                  <a:srgbClr val="000000"/>
                </a:solidFill>
                <a:latin typeface="Times New Roman"/>
              </a:rPr>
              <a:t>Tests vorhanden &amp; grün (lokal + CI)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722000" y="2795000"/>
            <a:ext cx="150000" cy="1500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5875">
            <a:solidFill>
              <a:srgbClr val="3333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962000" y="2710000"/>
            <a:ext cx="3724800" cy="360000"/>
          </a:xfrm>
          <a:prstGeom prst="rect">
            <a:avLst/>
          </a:prstGeom>
          <a:noFill/>
        </p:spPr>
        <p:txBody>
          <a:bodyPr wrap="square" anchor="ctr" lIns="10000" rIns="10000" tIns="6000" bIns="6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200" b="0" i="0">
                <a:solidFill>
                  <a:srgbClr val="000000"/>
                </a:solidFill>
                <a:latin typeface="Times New Roman"/>
              </a:rPr>
              <a:t>Linter/Format ohne Fehler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722000" y="3155000"/>
            <a:ext cx="150000" cy="1500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5875">
            <a:solidFill>
              <a:srgbClr val="3333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962000" y="3070000"/>
            <a:ext cx="3724800" cy="360000"/>
          </a:xfrm>
          <a:prstGeom prst="rect">
            <a:avLst/>
          </a:prstGeom>
          <a:noFill/>
        </p:spPr>
        <p:txBody>
          <a:bodyPr wrap="square" anchor="ctr" lIns="10000" rIns="10000" tIns="6000" bIns="6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200" b="0" i="0">
                <a:solidFill>
                  <a:srgbClr val="000000"/>
                </a:solidFill>
                <a:latin typeface="Times New Roman"/>
              </a:rPr>
              <a:t>Doku/README aktualisiert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722000" y="3515000"/>
            <a:ext cx="150000" cy="1500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5875">
            <a:solidFill>
              <a:srgbClr val="3333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962000" y="3430000"/>
            <a:ext cx="3724800" cy="360000"/>
          </a:xfrm>
          <a:prstGeom prst="rect">
            <a:avLst/>
          </a:prstGeom>
          <a:noFill/>
        </p:spPr>
        <p:txBody>
          <a:bodyPr wrap="square" anchor="ctr" lIns="10000" rIns="10000" tIns="6000" bIns="6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200" b="0" i="0">
                <a:solidFill>
                  <a:srgbClr val="000000"/>
                </a:solidFill>
                <a:latin typeface="Times New Roman"/>
              </a:rPr>
              <a:t>Mindestens 1 Review-Freigabe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722000" y="3875000"/>
            <a:ext cx="150000" cy="1500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5875">
            <a:solidFill>
              <a:srgbClr val="3333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962000" y="3790000"/>
            <a:ext cx="3724800" cy="360000"/>
          </a:xfrm>
          <a:prstGeom prst="rect">
            <a:avLst/>
          </a:prstGeom>
          <a:noFill/>
        </p:spPr>
        <p:txBody>
          <a:bodyPr wrap="square" anchor="ctr" lIns="10000" rIns="10000" tIns="6000" bIns="6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200" b="0" i="0">
                <a:solidFill>
                  <a:srgbClr val="000000"/>
                </a:solidFill>
                <a:latin typeface="Times New Roman"/>
              </a:rPr>
              <a:t>Keine Secrets / Debug-Reste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5720000"/>
            <a:ext cx="8229600" cy="240000"/>
          </a:xfrm>
          <a:prstGeom prst="rect">
            <a:avLst/>
          </a:prstGeom>
          <a:noFill/>
        </p:spPr>
        <p:txBody>
          <a:bodyPr wrap="square" anchor="t" lIns="20000" rIns="20000" tIns="10000" bIns="10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100" b="0" i="1">
                <a:solidFill>
                  <a:srgbClr val="595959"/>
                </a:solidFill>
                <a:latin typeface="Times New Roman"/>
              </a:rPr>
              <a:t>Diese Regeln ins Repo schreiben (README/AGENTS.md) – so befolgen Mensch und KI-Agent dieselbe Strategie.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sz="3400" b="1">
                <a:solidFill>
                  <a:srgbClr val="3333CC"/>
                </a:solidFill>
                <a:latin typeface="Times New Roman"/>
              </a:rPr>
              <a:t>Teil 6 – Vergleichen, Kopieren, Zurück &amp; Vor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wrap="square" lIns="60000" rIns="60000" tIns="30000" bIns="30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600" b="0" i="1">
                <a:solidFill>
                  <a:srgbClr val="595959"/>
                </a:solidFill>
                <a:latin typeface="Times New Roman"/>
              </a:rPr>
              <a:t>Unterschiede sehen, Dateien holen, sicher zurückrollen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z="2600" b="1">
                <a:solidFill>
                  <a:srgbClr val="000000"/>
                </a:solidFill>
                <a:latin typeface="Times New Roman"/>
              </a:rPr>
              <a:t>Dateien zwischen Branches/Commits vergleichen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430000"/>
            <a:ext cx="8229600" cy="22000"/>
          </a:xfrm>
          <a:prstGeom prst="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" y="1560000"/>
            <a:ext cx="8229600" cy="2450000"/>
          </a:xfrm>
          <a:prstGeom prst="rect">
            <a:avLst/>
          </a:prstGeom>
          <a:solidFill>
            <a:srgbClr val="F4F4F4"/>
          </a:solidFill>
          <a:ln w="12700">
            <a:solidFill>
              <a:srgbClr val="C9C9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10000" rIns="90000" tIns="70000" bIns="60000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sz="1000" b="1" i="0">
                <a:solidFill>
                  <a:srgbClr val="595959"/>
                </a:solidFill>
                <a:latin typeface="Times New Roman"/>
              </a:rPr>
              <a:t>git diff – die wichtigsten Varianten</a:t>
            </a:r>
          </a:p>
          <a:p>
            <a:pPr algn="l">
              <a:spcAft>
                <a:spcPts val="300"/>
              </a:spcAft>
              <a:buNone/>
            </a:pPr>
            <a:r>
              <a:rPr sz="1100" b="0" i="0">
                <a:solidFill>
                  <a:srgbClr val="595959"/>
                </a:solidFill>
                <a:latin typeface="Consolas"/>
              </a:rPr>
              <a:t># Arbeitsstand vs. letzter Commit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>git diff                      # noch nicht gestaged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>git diff --staged             # bereits gestaged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/>
            </a:r>
          </a:p>
          <a:p>
            <a:pPr algn="l">
              <a:spcAft>
                <a:spcPts val="300"/>
              </a:spcAft>
              <a:buNone/>
            </a:pPr>
            <a:r>
              <a:rPr sz="1100" b="0" i="0">
                <a:solidFill>
                  <a:srgbClr val="595959"/>
                </a:solidFill>
                <a:latin typeface="Consolas"/>
              </a:rPr>
              <a:t># Zwischen Branches / Commits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>git diff main feature/login             # Unterschied gesamt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>git diff main feature/login -- pfad/datei.py   # nur eine Datei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>git diff &lt;commitA&gt; &lt;commitB&gt;            # zwei Commits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/>
            </a:r>
          </a:p>
          <a:p>
            <a:pPr algn="l">
              <a:spcAft>
                <a:spcPts val="300"/>
              </a:spcAft>
              <a:buNone/>
            </a:pPr>
            <a:r>
              <a:rPr sz="1100" b="0" i="0">
                <a:solidFill>
                  <a:srgbClr val="595959"/>
                </a:solidFill>
                <a:latin typeface="Consolas"/>
              </a:rPr>
              <a:t># Nur Überblick, welche Dateien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>git diff --stat main feature/login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>git log --oneline --graph --all         # Historie visuell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720000"/>
            <a:ext cx="8229600" cy="240000"/>
          </a:xfrm>
          <a:prstGeom prst="rect">
            <a:avLst/>
          </a:prstGeom>
          <a:noFill/>
        </p:spPr>
        <p:txBody>
          <a:bodyPr wrap="square" anchor="t" lIns="20000" rIns="20000" tIns="10000" bIns="10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100" b="0" i="1">
                <a:solidFill>
                  <a:srgbClr val="595959"/>
                </a:solidFill>
                <a:latin typeface="Times New Roman"/>
              </a:rPr>
              <a:t>Zwei Punkte (A B) = direkter Vergleich. Drei Punkte (A...B) = ab dem gemeinsamen Vorfahren – praktisch für PRs.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z="2600" b="1">
                <a:solidFill>
                  <a:srgbClr val="000000"/>
                </a:solidFill>
                <a:latin typeface="Times New Roman"/>
              </a:rPr>
              <a:t>Einzelne Datei aus anderem Branch/Commit holen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430000"/>
            <a:ext cx="8229600" cy="22000"/>
          </a:xfrm>
          <a:prstGeom prst="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" y="1560000"/>
            <a:ext cx="8229600" cy="2050000"/>
          </a:xfrm>
          <a:prstGeom prst="rect">
            <a:avLst/>
          </a:prstGeom>
          <a:solidFill>
            <a:srgbClr val="F4F4F4"/>
          </a:solidFill>
          <a:ln w="12700">
            <a:solidFill>
              <a:srgbClr val="C9C9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10000" rIns="90000" tIns="70000" bIns="60000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sz="1000" b="1" i="0">
                <a:solidFill>
                  <a:srgbClr val="595959"/>
                </a:solidFill>
                <a:latin typeface="Times New Roman"/>
              </a:rPr>
              <a:t>Eine Datei gezielt übernehmen</a:t>
            </a:r>
          </a:p>
          <a:p>
            <a:pPr algn="l">
              <a:spcAft>
                <a:spcPts val="300"/>
              </a:spcAft>
              <a:buNone/>
            </a:pPr>
            <a:r>
              <a:rPr sz="1100" b="0" i="0">
                <a:solidFill>
                  <a:srgbClr val="595959"/>
                </a:solidFill>
                <a:latin typeface="Consolas"/>
              </a:rPr>
              <a:t># Moderne Variante (empfohlen)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>git restore --source=main -- pfad/datei.py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>git restore --source=&lt;commit&gt; -- pfad/datei.py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/>
            </a:r>
          </a:p>
          <a:p>
            <a:pPr algn="l">
              <a:spcAft>
                <a:spcPts val="300"/>
              </a:spcAft>
              <a:buNone/>
            </a:pPr>
            <a:r>
              <a:rPr sz="1100" b="0" i="0">
                <a:solidFill>
                  <a:srgbClr val="595959"/>
                </a:solidFill>
                <a:latin typeface="Consolas"/>
              </a:rPr>
              <a:t># Klassische Variante (ändert zusätzlich den Index)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>git checkout main -- pfad/datei.py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/>
            </a:r>
          </a:p>
          <a:p>
            <a:pPr algn="l">
              <a:spcAft>
                <a:spcPts val="300"/>
              </a:spcAft>
              <a:buNone/>
            </a:pPr>
            <a:r>
              <a:rPr sz="1100" b="0" i="0">
                <a:solidFill>
                  <a:srgbClr val="595959"/>
                </a:solidFill>
                <a:latin typeface="Consolas"/>
              </a:rPr>
              <a:t># Nur ansehen, ohne zu übernehmen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>git show main:pfad/datei.py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3710000"/>
            <a:ext cx="8229600" cy="620000"/>
          </a:xfrm>
          <a:prstGeom prst="roundRect">
            <a:avLst>
              <a:gd name="adj" fmla="val 6000"/>
            </a:avLst>
          </a:prstGeom>
          <a:solidFill>
            <a:srgbClr val="FBECEA"/>
          </a:solidFill>
          <a:ln w="12700">
            <a:solidFill>
              <a:srgbClr val="C039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7200" y="3770000"/>
            <a:ext cx="7929600" cy="520000"/>
          </a:xfrm>
          <a:prstGeom prst="rect">
            <a:avLst/>
          </a:prstGeom>
          <a:noFill/>
        </p:spPr>
        <p:txBody>
          <a:bodyPr wrap="square" anchor="ctr" lIns="20000" rIns="20000" tIns="10000" bIns="10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200" b="1" i="0">
                <a:solidFill>
                  <a:srgbClr val="C0392B"/>
                </a:solidFill>
                <a:latin typeface="Times New Roman"/>
              </a:rPr>
              <a:t>git restore --source=... ändert standardmässig nur den Arbeitsbaum. git checkout &lt;quelle&gt; -- &lt;pfad&gt; ändert Arbeitsbaum und Index. Mit git diff und git diff --staged prüfen.</a:t>
            </a:r>
            <a:r>
              <a:rPr sz="1200" b="0" i="0">
                <a:solidFill>
                  <a:srgbClr val="000000"/>
                </a:solidFill>
                <a:latin typeface="Times New Roman"/>
              </a:rPr>
              <a:t/>
            </a:r>
            <a:r>
              <a:rPr sz="1200" b="1" i="0">
                <a:solidFill>
                  <a:srgbClr val="000000"/>
                </a:solidFill>
                <a:latin typeface="Consolas"/>
              </a:rPr>
              <a:t/>
            </a:r>
            <a:r>
              <a:rPr sz="1200" b="0" i="0">
                <a:solidFill>
                  <a:srgbClr val="000000"/>
                </a:solidFill>
                <a:latin typeface="Times New Roman"/>
              </a:rPr>
              <a:t/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z="2600" b="1">
                <a:solidFill>
                  <a:srgbClr val="000000"/>
                </a:solidFill>
                <a:latin typeface="Times New Roman"/>
              </a:rPr>
              <a:t>Detached HEAD verstehen &amp; sicher verlassen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430000"/>
            <a:ext cx="8229600" cy="22000"/>
          </a:xfrm>
          <a:prstGeom prst="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" y="1560000"/>
            <a:ext cx="4214800" cy="1150000"/>
          </a:xfrm>
          <a:prstGeom prst="rect">
            <a:avLst/>
          </a:prstGeom>
          <a:solidFill>
            <a:srgbClr val="F4F4F4"/>
          </a:solidFill>
          <a:ln w="12700">
            <a:solidFill>
              <a:srgbClr val="C9C9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10000" rIns="90000" tIns="70000" bIns="60000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sz="1000" b="1" i="0">
                <a:solidFill>
                  <a:srgbClr val="595959"/>
                </a:solidFill>
                <a:latin typeface="Times New Roman"/>
              </a:rPr>
              <a:t>Diese Meldung meinst Du: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>$ git status</a:t>
            </a:r>
          </a:p>
          <a:p>
            <a:pPr algn="l">
              <a:spcAft>
                <a:spcPts val="300"/>
              </a:spcAft>
              <a:buNone/>
            </a:pPr>
            <a:r>
              <a:rPr sz="1100" b="1" i="0">
                <a:solidFill>
                  <a:srgbClr val="C0392B"/>
                </a:solidFill>
                <a:latin typeface="Consolas"/>
              </a:rPr>
              <a:t>HEAD detached from f1e3fd2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>nothing to commit, working tree clean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2790000"/>
            <a:ext cx="4214800" cy="1250000"/>
          </a:xfrm>
          <a:prstGeom prst="rect">
            <a:avLst/>
          </a:prstGeom>
          <a:noFill/>
        </p:spPr>
        <p:txBody>
          <a:bodyPr wrap="square" anchor="t" lIns="20000" rIns="20000" tIns="10000" bIns="10000">
            <a:noAutofit/>
          </a:bodyPr>
          <a:lstStyle/>
          <a:p>
            <a:pPr algn="l">
              <a:spcAft>
                <a:spcPts val="600"/>
              </a:spcAft>
              <a:buNone/>
            </a:pPr>
            <a:r>
              <a:rPr sz="1200" b="1" i="0">
                <a:solidFill>
                  <a:srgbClr val="3333CC"/>
                </a:solidFill>
                <a:latin typeface="Times New Roman"/>
              </a:rPr>
              <a:t>Bedeutung: </a:t>
            </a:r>
            <a:r>
              <a:rPr sz="1200" b="0" i="0">
                <a:solidFill>
                  <a:srgbClr val="000000"/>
                </a:solidFill>
                <a:latin typeface="Times New Roman"/>
              </a:rPr>
              <a:t>HEAD zeigt direkt auf einen Commit statt auf einen Branch.</a:t>
            </a:r>
          </a:p>
          <a:p>
            <a:pPr algn="l">
              <a:spcAft>
                <a:spcPts val="600"/>
              </a:spcAft>
              <a:buNone/>
            </a:pPr>
            <a:r>
              <a:rPr sz="1200" b="1" i="0">
                <a:solidFill>
                  <a:srgbClr val="3333CC"/>
                </a:solidFill>
                <a:latin typeface="Times New Roman"/>
              </a:rPr>
              <a:t>Wodurch: </a:t>
            </a:r>
            <a:r>
              <a:rPr sz="1200" b="0" i="0">
                <a:solidFill>
                  <a:srgbClr val="000000"/>
                </a:solidFill>
                <a:latin typeface="Times New Roman"/>
              </a:rPr>
              <a:t>z. B. </a:t>
            </a:r>
            <a:r>
              <a:rPr sz="1200" b="1" i="0">
                <a:solidFill>
                  <a:srgbClr val="000000"/>
                </a:solidFill>
                <a:latin typeface="Consolas"/>
              </a:rPr>
              <a:t>git checkout &lt;sha&gt;</a:t>
            </a:r>
            <a:r>
              <a:rPr sz="1200" b="0" i="0">
                <a:solidFill>
                  <a:srgbClr val="000000"/>
                </a:solidFill>
                <a:latin typeface="Times New Roman"/>
              </a:rPr>
              <a:t> zum Ansehen/Vergleichen eines alten Stands.</a:t>
            </a:r>
          </a:p>
          <a:p>
            <a:pPr algn="l">
              <a:spcAft>
                <a:spcPts val="300"/>
              </a:spcAft>
              <a:buNone/>
            </a:pPr>
            <a:r>
              <a:rPr sz="1200" b="1" i="0">
                <a:solidFill>
                  <a:srgbClr val="3333CC"/>
                </a:solidFill>
                <a:latin typeface="Times New Roman"/>
              </a:rPr>
              <a:t>Folge: </a:t>
            </a:r>
            <a:r>
              <a:rPr sz="1200" b="0" i="0">
                <a:solidFill>
                  <a:srgbClr val="000000"/>
                </a:solidFill>
                <a:latin typeface="Times New Roman"/>
              </a:rPr>
              <a:t>neue Commits hängen an keinem Branch – sie können „verloren“ wirken.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72000" y="1520000"/>
            <a:ext cx="3714800" cy="240000"/>
          </a:xfrm>
          <a:prstGeom prst="rect">
            <a:avLst/>
          </a:prstGeom>
          <a:noFill/>
        </p:spPr>
        <p:txBody>
          <a:bodyPr wrap="square" anchor="t" lIns="20000" rIns="20000" tIns="10000" bIns="1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200" b="1" i="0">
                <a:solidFill>
                  <a:srgbClr val="1E8749"/>
                </a:solidFill>
                <a:latin typeface="Times New Roman"/>
              </a:rPr>
              <a:t>Normal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972000" y="1780000"/>
            <a:ext cx="1150000" cy="380000"/>
          </a:xfrm>
          <a:prstGeom prst="roundRect">
            <a:avLst/>
          </a:prstGeom>
          <a:solidFill>
            <a:srgbClr val="2D2D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100" b="1" i="0">
                <a:solidFill>
                  <a:srgbClr val="FFFFFF"/>
                </a:solidFill>
                <a:latin typeface="Times New Roman"/>
              </a:rPr>
              <a:t>HEAD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22000" y="1780000"/>
            <a:ext cx="1150000" cy="380000"/>
          </a:xfrm>
          <a:prstGeom prst="roundRect">
            <a:avLst/>
          </a:prstGeom>
          <a:solidFill>
            <a:srgbClr val="33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100" b="1" i="0">
                <a:solidFill>
                  <a:srgbClr val="FFFFFF"/>
                </a:solidFill>
                <a:latin typeface="Times New Roman"/>
              </a:rPr>
              <a:t>main</a:t>
            </a:r>
          </a:p>
        </p:txBody>
      </p:sp>
      <p:sp>
        <p:nvSpPr>
          <p:cNvPr id="9" name="Right Arrow 8"/>
          <p:cNvSpPr/>
          <p:nvPr/>
        </p:nvSpPr>
        <p:spPr>
          <a:xfrm>
            <a:off x="6122000" y="1840000"/>
            <a:ext cx="300000" cy="240000"/>
          </a:xfrm>
          <a:prstGeom prst="rightArrow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72000" y="1810000"/>
            <a:ext cx="900000" cy="340000"/>
          </a:xfrm>
          <a:prstGeom prst="rect">
            <a:avLst/>
          </a:prstGeom>
          <a:noFill/>
        </p:spPr>
        <p:txBody>
          <a:bodyPr wrap="square" anchor="ctr" lIns="20000" rIns="20000" tIns="10000" bIns="10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100" b="0" i="0">
                <a:solidFill>
                  <a:srgbClr val="3333CC"/>
                </a:solidFill>
                <a:latin typeface="Times New Roman"/>
              </a:rPr>
              <a:t>● commit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72000" y="2340000"/>
            <a:ext cx="3714800" cy="240000"/>
          </a:xfrm>
          <a:prstGeom prst="rect">
            <a:avLst/>
          </a:prstGeom>
          <a:noFill/>
        </p:spPr>
        <p:txBody>
          <a:bodyPr wrap="square" anchor="t" lIns="20000" rIns="20000" tIns="10000" bIns="1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200" b="1" i="0">
                <a:solidFill>
                  <a:srgbClr val="C0392B"/>
                </a:solidFill>
                <a:latin typeface="Times New Roman"/>
              </a:rPr>
              <a:t>Detached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972000" y="2600000"/>
            <a:ext cx="1150000" cy="380000"/>
          </a:xfrm>
          <a:prstGeom prst="round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100" b="1" i="0">
                <a:solidFill>
                  <a:srgbClr val="FFFFFF"/>
                </a:solidFill>
                <a:latin typeface="Times New Roman"/>
              </a:rPr>
              <a:t>HEAD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6122000" y="2660000"/>
            <a:ext cx="300000" cy="240000"/>
          </a:xfrm>
          <a:prstGeom prst="rightArrow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592000" y="2660000"/>
            <a:ext cx="260000" cy="260000"/>
          </a:xfrm>
          <a:prstGeom prst="ellipse">
            <a:avLst/>
          </a:prstGeom>
          <a:solidFill>
            <a:srgbClr val="33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922000" y="2640000"/>
            <a:ext cx="1600000" cy="340000"/>
          </a:xfrm>
          <a:prstGeom prst="rect">
            <a:avLst/>
          </a:prstGeom>
          <a:noFill/>
        </p:spPr>
        <p:txBody>
          <a:bodyPr wrap="square" anchor="ctr" lIns="20000" rIns="20000" tIns="10000" bIns="10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000" b="0" i="0">
                <a:solidFill>
                  <a:srgbClr val="595959"/>
                </a:solidFill>
                <a:latin typeface="Times New Roman"/>
              </a:rPr>
              <a:t>commit f1e3fd2
(kein Branch)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57200" y="4210000"/>
            <a:ext cx="8229600" cy="900000"/>
          </a:xfrm>
          <a:prstGeom prst="rect">
            <a:avLst/>
          </a:prstGeom>
          <a:solidFill>
            <a:srgbClr val="F4F4F4"/>
          </a:solidFill>
          <a:ln w="12700">
            <a:solidFill>
              <a:srgbClr val="C9C9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10000" rIns="90000" tIns="70000" bIns="60000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sz="1000" b="1" i="0">
                <a:solidFill>
                  <a:srgbClr val="595959"/>
                </a:solidFill>
                <a:latin typeface="Times New Roman"/>
              </a:rPr>
              <a:t>Rettung / sicher verlassen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>git switch -                 # zurück zum vorherigen Branch (nur geschaut)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>git switch -c rettung/xyz    # jetzige Arbeit auf NEUEN Branch sichern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>git reflog                   # Sicherheitsnetz: alles wiederfindbar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5720000"/>
            <a:ext cx="8229600" cy="240000"/>
          </a:xfrm>
          <a:prstGeom prst="rect">
            <a:avLst/>
          </a:prstGeom>
          <a:noFill/>
        </p:spPr>
        <p:txBody>
          <a:bodyPr wrap="square" anchor="t" lIns="20000" rIns="20000" tIns="10000" bIns="10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100" b="0" i="1">
                <a:solidFill>
                  <a:srgbClr val="595959"/>
                </a:solidFill>
                <a:latin typeface="Times New Roman"/>
              </a:rPr>
              <a:t>Neue Commits durch einen Branch erreichbar halten. Reflog und Objektaufbewahrung sind begrenzt. Für paralleles Arbeiten einen getrennten Worktree nutzen.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z="2600" b="1">
                <a:solidFill>
                  <a:srgbClr val="000000"/>
                </a:solidFill>
                <a:latin typeface="Times New Roman"/>
              </a:rPr>
              <a:t>Sicherer Rollback: revert vs. reset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430000"/>
            <a:ext cx="8229600" cy="22000"/>
          </a:xfrm>
          <a:prstGeom prst="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670000"/>
            <a:ext cx="8229600" cy="240000"/>
          </a:xfrm>
          <a:prstGeom prst="rect">
            <a:avLst/>
          </a:prstGeom>
          <a:noFill/>
        </p:spPr>
        <p:txBody>
          <a:bodyPr wrap="square" anchor="t" lIns="20000" rIns="20000" tIns="10000" bIns="10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200" b="1" i="0">
                <a:solidFill>
                  <a:srgbClr val="1E8749"/>
                </a:solidFill>
                <a:latin typeface="Times New Roman"/>
              </a:rPr>
              <a:t>git revert  –  fügt einen NEUEN Commit hinzu (sicher, geteilt)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000000" y="2210000"/>
            <a:ext cx="1000000" cy="0"/>
          </a:xfrm>
          <a:prstGeom prst="line">
            <a:avLst/>
          </a:prstGeom>
          <a:ln w="31750">
            <a:solidFill>
              <a:srgbClr val="3333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2000000" y="2210000"/>
            <a:ext cx="1000000" cy="0"/>
          </a:xfrm>
          <a:prstGeom prst="line">
            <a:avLst/>
          </a:prstGeom>
          <a:ln w="31750">
            <a:solidFill>
              <a:srgbClr val="3333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000000" y="2210000"/>
            <a:ext cx="1400000" cy="0"/>
          </a:xfrm>
          <a:prstGeom prst="line">
            <a:avLst/>
          </a:prstGeom>
          <a:ln w="31750">
            <a:solidFill>
              <a:srgbClr val="3333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850000" y="2060000"/>
            <a:ext cx="300000" cy="300000"/>
          </a:xfrm>
          <a:prstGeom prst="ellipse">
            <a:avLst/>
          </a:prstGeom>
          <a:solidFill>
            <a:srgbClr val="33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000" rIns="10000" tIns="10000" bIns="1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900" b="1" i="0">
                <a:solidFill>
                  <a:srgbClr val="FFFFFF"/>
                </a:solidFill>
                <a:latin typeface="Times New Roman"/>
              </a:rPr>
              <a:t>c1</a:t>
            </a:r>
          </a:p>
        </p:txBody>
      </p:sp>
      <p:sp>
        <p:nvSpPr>
          <p:cNvPr id="9" name="Oval 8"/>
          <p:cNvSpPr/>
          <p:nvPr/>
        </p:nvSpPr>
        <p:spPr>
          <a:xfrm>
            <a:off x="1850000" y="2060000"/>
            <a:ext cx="300000" cy="300000"/>
          </a:xfrm>
          <a:prstGeom prst="ellipse">
            <a:avLst/>
          </a:prstGeom>
          <a:solidFill>
            <a:srgbClr val="33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000" rIns="10000" tIns="10000" bIns="1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900" b="1" i="0">
                <a:solidFill>
                  <a:srgbClr val="FFFFFF"/>
                </a:solidFill>
                <a:latin typeface="Times New Roman"/>
              </a:rPr>
              <a:t>c2</a:t>
            </a:r>
          </a:p>
        </p:txBody>
      </p:sp>
      <p:sp>
        <p:nvSpPr>
          <p:cNvPr id="10" name="Oval 9"/>
          <p:cNvSpPr/>
          <p:nvPr/>
        </p:nvSpPr>
        <p:spPr>
          <a:xfrm>
            <a:off x="2850000" y="2060000"/>
            <a:ext cx="300000" cy="300000"/>
          </a:xfrm>
          <a:prstGeom prst="ellipse">
            <a:avLst/>
          </a:prstGeom>
          <a:solidFill>
            <a:srgbClr val="33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000" rIns="10000" tIns="10000" bIns="1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900" b="1" i="0">
                <a:solidFill>
                  <a:srgbClr val="FFFFFF"/>
                </a:solidFill>
                <a:latin typeface="Times New Roman"/>
              </a:rPr>
              <a:t>c3</a:t>
            </a:r>
          </a:p>
        </p:txBody>
      </p:sp>
      <p:sp>
        <p:nvSpPr>
          <p:cNvPr id="11" name="Oval 10"/>
          <p:cNvSpPr/>
          <p:nvPr/>
        </p:nvSpPr>
        <p:spPr>
          <a:xfrm>
            <a:off x="4250000" y="2060000"/>
            <a:ext cx="300000" cy="300000"/>
          </a:xfrm>
          <a:prstGeom prst="ellipse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000" rIns="10000" tIns="10000" bIns="1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900" b="1" i="0">
                <a:solidFill>
                  <a:srgbClr val="FFFFFF"/>
                </a:solidFill>
                <a:latin typeface="Times New Roman"/>
              </a:rPr>
              <a:t>c4
revert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00000" y="2090000"/>
            <a:ext cx="3600000" cy="260000"/>
          </a:xfrm>
          <a:prstGeom prst="rect">
            <a:avLst/>
          </a:prstGeom>
          <a:noFill/>
        </p:spPr>
        <p:txBody>
          <a:bodyPr wrap="square" anchor="ctr" lIns="20000" rIns="20000" tIns="10000" bIns="10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100" b="0" i="0">
                <a:solidFill>
                  <a:srgbClr val="595959"/>
                </a:solidFill>
                <a:latin typeface="Times New Roman"/>
              </a:rPr>
              <a:t>→ c3 wird durch c4 rückgängig gemacht, Historie bleibt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2870000"/>
            <a:ext cx="8229600" cy="240000"/>
          </a:xfrm>
          <a:prstGeom prst="rect">
            <a:avLst/>
          </a:prstGeom>
          <a:noFill/>
        </p:spPr>
        <p:txBody>
          <a:bodyPr wrap="square" anchor="t" lIns="20000" rIns="20000" tIns="10000" bIns="10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200" b="1" i="0">
                <a:solidFill>
                  <a:srgbClr val="C0392B"/>
                </a:solidFill>
                <a:latin typeface="Times New Roman"/>
              </a:rPr>
              <a:t>git reset  –  verschiebt den Zeiger zurück (lokal, Historie ändert sich)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000000" y="3410000"/>
            <a:ext cx="1000000" cy="0"/>
          </a:xfrm>
          <a:prstGeom prst="line">
            <a:avLst/>
          </a:prstGeom>
          <a:ln w="31750">
            <a:solidFill>
              <a:srgbClr val="3333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2000000" y="3410000"/>
            <a:ext cx="1000000" cy="0"/>
          </a:xfrm>
          <a:prstGeom prst="line">
            <a:avLst/>
          </a:prstGeom>
          <a:ln w="31750">
            <a:solidFill>
              <a:srgbClr val="3333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2000000" y="3410000"/>
            <a:ext cx="1000000" cy="0"/>
          </a:xfrm>
          <a:prstGeom prst="line">
            <a:avLst/>
          </a:prstGeom>
          <a:ln w="19050">
            <a:solidFill>
              <a:srgbClr val="595959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850000" y="3260000"/>
            <a:ext cx="300000" cy="300000"/>
          </a:xfrm>
          <a:prstGeom prst="ellipse">
            <a:avLst/>
          </a:prstGeom>
          <a:solidFill>
            <a:srgbClr val="33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000" rIns="10000" tIns="10000" bIns="1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900" b="1" i="0">
                <a:solidFill>
                  <a:srgbClr val="FFFFFF"/>
                </a:solidFill>
                <a:latin typeface="Times New Roman"/>
              </a:rPr>
              <a:t>c1</a:t>
            </a:r>
          </a:p>
        </p:txBody>
      </p:sp>
      <p:sp>
        <p:nvSpPr>
          <p:cNvPr id="18" name="Oval 17"/>
          <p:cNvSpPr/>
          <p:nvPr/>
        </p:nvSpPr>
        <p:spPr>
          <a:xfrm>
            <a:off x="1850000" y="3260000"/>
            <a:ext cx="300000" cy="300000"/>
          </a:xfrm>
          <a:prstGeom prst="ellipse">
            <a:avLst/>
          </a:prstGeom>
          <a:solidFill>
            <a:srgbClr val="33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000" rIns="10000" tIns="10000" bIns="1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900" b="1" i="0">
                <a:solidFill>
                  <a:srgbClr val="FFFFFF"/>
                </a:solidFill>
                <a:latin typeface="Times New Roman"/>
              </a:rPr>
              <a:t>c2</a:t>
            </a:r>
          </a:p>
        </p:txBody>
      </p:sp>
      <p:sp>
        <p:nvSpPr>
          <p:cNvPr id="19" name="Oval 18"/>
          <p:cNvSpPr/>
          <p:nvPr/>
        </p:nvSpPr>
        <p:spPr>
          <a:xfrm>
            <a:off x="2850000" y="3260000"/>
            <a:ext cx="300000" cy="300000"/>
          </a:xfrm>
          <a:prstGeom prst="ellipse">
            <a:avLst/>
          </a:prstGeom>
          <a:solidFill>
            <a:srgbClr val="ED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000" rIns="10000" tIns="10000" bIns="1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900" b="1" i="0">
                <a:solidFill>
                  <a:srgbClr val="595959"/>
                </a:solidFill>
                <a:latin typeface="Times New Roman"/>
              </a:rPr>
              <a:t>c3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700000" y="3290000"/>
            <a:ext cx="3600000" cy="260000"/>
          </a:xfrm>
          <a:prstGeom prst="rect">
            <a:avLst/>
          </a:prstGeom>
          <a:noFill/>
        </p:spPr>
        <p:txBody>
          <a:bodyPr wrap="square" anchor="ctr" lIns="20000" rIns="20000" tIns="10000" bIns="10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100" b="0" i="0">
                <a:solidFill>
                  <a:srgbClr val="595959"/>
                </a:solidFill>
                <a:latin typeface="Times New Roman"/>
              </a:rPr>
              <a:t>→ Branch-Zeiger verschiebt sich. --hard kann lokale Änderungen verwerfen. Gemeinsamen Verlauf erhalten.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7200" y="3935000"/>
            <a:ext cx="150000" cy="1500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5875">
            <a:solidFill>
              <a:srgbClr val="3333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97200" y="3860000"/>
            <a:ext cx="7989600" cy="340000"/>
          </a:xfrm>
          <a:prstGeom prst="rect">
            <a:avLst/>
          </a:prstGeom>
          <a:noFill/>
        </p:spPr>
        <p:txBody>
          <a:bodyPr wrap="square" anchor="ctr" lIns="10000" rIns="10000" tIns="6000" bIns="6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200" b="0" i="0">
                <a:solidFill>
                  <a:srgbClr val="000000"/>
                </a:solidFill>
                <a:latin typeface="Times New Roman"/>
              </a:rPr>
              <a:t>Geteilte Änderungen mit einem neuen Revert-Commit zurücknehmen. Bei Merge-Commits den Mainline Parent bewusst wählen.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4275000"/>
            <a:ext cx="150000" cy="1500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5875">
            <a:solidFill>
              <a:srgbClr val="3333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97200" y="4200000"/>
            <a:ext cx="7989600" cy="340000"/>
          </a:xfrm>
          <a:prstGeom prst="rect">
            <a:avLst/>
          </a:prstGeom>
          <a:noFill/>
        </p:spPr>
        <p:txBody>
          <a:bodyPr wrap="square" anchor="ctr" lIns="10000" rIns="10000" tIns="6000" bIns="6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200" b="0" i="0">
                <a:solidFill>
                  <a:srgbClr val="000000"/>
                </a:solidFill>
                <a:latin typeface="Times New Roman"/>
              </a:rPr>
              <a:t>Lokaler Reset verändert je nach Modus Zeiger, Index und Dateien. Zuerst Arbeitsstand und Wiederherstellung sichern.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615000"/>
            <a:ext cx="150000" cy="1500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5875">
            <a:solidFill>
              <a:srgbClr val="3333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97200" y="4540000"/>
            <a:ext cx="7989600" cy="340000"/>
          </a:xfrm>
          <a:prstGeom prst="rect">
            <a:avLst/>
          </a:prstGeom>
          <a:noFill/>
        </p:spPr>
        <p:txBody>
          <a:bodyPr wrap="square" anchor="ctr" lIns="10000" rIns="10000" tIns="6000" bIns="6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200" b="0" i="0">
                <a:solidFill>
                  <a:srgbClr val="000000"/>
                </a:solidFill>
                <a:latin typeface="Times New Roman"/>
              </a:rPr>
              <a:t>Vor riskanten Aktionen: Branch/Backup anlegen (git branch backup)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z="2600" b="1">
                <a:solidFill>
                  <a:srgbClr val="000000"/>
                </a:solidFill>
                <a:latin typeface="Times New Roman"/>
              </a:rPr>
              <a:t>Rollforward und Wiederherstellung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430000"/>
            <a:ext cx="8229600" cy="22000"/>
          </a:xfrm>
          <a:prstGeom prst="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" y="1560000"/>
            <a:ext cx="8229600" cy="2350000"/>
          </a:xfrm>
          <a:prstGeom prst="rect">
            <a:avLst/>
          </a:prstGeom>
          <a:solidFill>
            <a:srgbClr val="F4F4F4"/>
          </a:solidFill>
          <a:ln w="12700">
            <a:solidFill>
              <a:srgbClr val="C9C9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10000" rIns="90000" tIns="70000" bIns="60000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sz="1000" b="1" i="0">
                <a:solidFill>
                  <a:srgbClr val="595959"/>
                </a:solidFill>
                <a:latin typeface="Times New Roman"/>
              </a:rPr>
              <a:t>Das Sicherheitsnetz von Git</a:t>
            </a:r>
          </a:p>
          <a:p>
            <a:pPr algn="l">
              <a:spcAft>
                <a:spcPts val="300"/>
              </a:spcAft>
              <a:buNone/>
            </a:pPr>
            <a:r>
              <a:rPr sz="1100" b="0" i="0">
                <a:solidFill>
                  <a:srgbClr val="595959"/>
                </a:solidFill>
                <a:latin typeface="Consolas"/>
              </a:rPr>
              <a:t># Verlorene Commits/Stände wiederfinden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>git reflog                     # Chronik ALLER HEAD-Bewegungen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>git switch -c rettung &lt;sha&gt;    # Stand als Branch retten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/>
            </a:r>
          </a:p>
          <a:p>
            <a:pPr algn="l">
              <a:spcAft>
                <a:spcPts val="300"/>
              </a:spcAft>
              <a:buNone/>
            </a:pPr>
            <a:r>
              <a:rPr sz="1100" b="0" i="0">
                <a:solidFill>
                  <a:srgbClr val="595959"/>
                </a:solidFill>
                <a:latin typeface="Consolas"/>
              </a:rPr>
              <a:t># Einzelne Commits gezielt übernehmen (rollforward)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>git cherry-pick &lt;sha&gt;          # einen Commit hierher holen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/>
            </a:r>
          </a:p>
          <a:p>
            <a:pPr algn="l">
              <a:spcAft>
                <a:spcPts val="300"/>
              </a:spcAft>
              <a:buNone/>
            </a:pPr>
            <a:r>
              <a:rPr sz="1100" b="0" i="0">
                <a:solidFill>
                  <a:srgbClr val="595959"/>
                </a:solidFill>
                <a:latin typeface="Consolas"/>
              </a:rPr>
              <a:t># Datei-/Arbeitsstand wiederherstellen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>git restore pfad/datei.py      # lokale Änderung verwerfen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>git restore --source=&lt;sha&gt; -- pfad/datei.py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4010000"/>
            <a:ext cx="8229600" cy="560000"/>
          </a:xfrm>
          <a:prstGeom prst="roundRect">
            <a:avLst>
              <a:gd name="adj" fmla="val 6000"/>
            </a:avLst>
          </a:prstGeom>
          <a:solidFill>
            <a:srgbClr val="F7F9FB"/>
          </a:solidFill>
          <a:ln w="12700">
            <a:solidFill>
              <a:srgbClr val="EDED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7200" y="4060000"/>
            <a:ext cx="7929600" cy="460000"/>
          </a:xfrm>
          <a:prstGeom prst="rect">
            <a:avLst/>
          </a:prstGeom>
          <a:noFill/>
        </p:spPr>
        <p:txBody>
          <a:bodyPr wrap="square" anchor="ctr" lIns="20000" rIns="20000" tIns="10000" bIns="10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200" b="1" i="0">
                <a:solidFill>
                  <a:srgbClr val="3333CC"/>
                </a:solidFill>
                <a:latin typeface="Consolas"/>
              </a:rPr>
              <a:t>Reflog protokolliert lokale Referenzbewegungen. Aufbewahrung und Objektbereinigung sind konfigurierbar. Uncommittete Dateien sind damit nicht gesichert.</a:t>
            </a:r>
            <a:r>
              <a:rPr sz="1200" b="0" i="0">
                <a:solidFill>
                  <a:srgbClr val="000000"/>
                </a:solidFill>
                <a:latin typeface="Times New Roman"/>
              </a:rPr>
              <a:t/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sz="3400" b="1">
                <a:solidFill>
                  <a:srgbClr val="3333CC"/>
                </a:solidFill>
                <a:latin typeface="Times New Roman"/>
              </a:rPr>
              <a:t>Teil 7 – Häufige Stolperfallen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wrap="square" lIns="60000" rIns="60000" tIns="30000" bIns="30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600" b="0" i="1">
                <a:solidFill>
                  <a:srgbClr val="595959"/>
                </a:solidFill>
                <a:latin typeface="Times New Roman"/>
              </a:rPr>
              <a:t>Meldung erkennen → verstehen → richtig reagieren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z="2600" b="1">
                <a:solidFill>
                  <a:srgbClr val="000000"/>
                </a:solidFill>
                <a:latin typeface="Times New Roman"/>
              </a:rPr>
              <a:t>Falscher Ort &amp; abgelehnter Push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430000"/>
            <a:ext cx="8229600" cy="22000"/>
          </a:xfrm>
          <a:prstGeom prst="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560000"/>
          <a:ext cx="8229598" cy="38000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490536"/>
                <a:gridCol w="2273968"/>
                <a:gridCol w="3465094"/>
              </a:tblGrid>
              <a:tr h="760000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ctr">
                        <a:spcAft>
                          <a:spcPts val="300"/>
                        </a:spcAft>
                        <a:buNone/>
                      </a:pPr>
                      <a:r>
                        <a:rPr sz="1100" b="1" i="0">
                          <a:solidFill>
                            <a:srgbClr val="FFFFFF"/>
                          </a:solidFill>
                          <a:latin typeface="Times New Roman"/>
                        </a:rPr>
                        <a:t>Symptom / Meldung</a:t>
                      </a:r>
                    </a:p>
                  </a:txBody>
                  <a:tcPr anchor="ctr" marL="80000" marR="80000" marT="18000" marB="18000">
                    <a:solidFill>
                      <a:srgbClr val="3333CC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ctr">
                        <a:spcAft>
                          <a:spcPts val="300"/>
                        </a:spcAft>
                        <a:buNone/>
                      </a:pPr>
                      <a:r>
                        <a:rPr sz="1100" b="1" i="0">
                          <a:solidFill>
                            <a:srgbClr val="FFFFFF"/>
                          </a:solidFill>
                          <a:latin typeface="Times New Roman"/>
                        </a:rPr>
                        <a:t>Bedeutung</a:t>
                      </a:r>
                    </a:p>
                  </a:txBody>
                  <a:tcPr anchor="ctr" marL="80000" marR="80000" marT="18000" marB="18000">
                    <a:solidFill>
                      <a:srgbClr val="3333CC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ctr">
                        <a:spcAft>
                          <a:spcPts val="300"/>
                        </a:spcAft>
                        <a:buNone/>
                      </a:pPr>
                      <a:r>
                        <a:rPr sz="1100" b="1" i="0">
                          <a:solidFill>
                            <a:srgbClr val="FFFFFF"/>
                          </a:solidFill>
                          <a:latin typeface="Times New Roman"/>
                        </a:rPr>
                        <a:t>Reaktion</a:t>
                      </a:r>
                    </a:p>
                  </a:txBody>
                  <a:tcPr anchor="ctr" marL="80000" marR="80000" marT="18000" marB="18000">
                    <a:solidFill>
                      <a:srgbClr val="3333CC"/>
                    </a:solidFill>
                  </a:tcPr>
                </a:tc>
              </a:tr>
              <a:tr h="760000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100" b="0" i="0">
                          <a:solidFill>
                            <a:srgbClr val="000000"/>
                          </a:solidFill>
                          <a:latin typeface="Times New Roman"/>
                        </a:rPr>
                        <a:t>Aus Versehen auf main committet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100" b="0" i="0">
                          <a:solidFill>
                            <a:srgbClr val="000000"/>
                          </a:solidFill>
                          <a:latin typeface="Times New Roman"/>
                        </a:rPr>
                        <a:t>Commit liegt im falschen Branch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100" b="0" i="0">
                          <a:solidFill>
                            <a:srgbClr val="000000"/>
                          </a:solidFill>
                          <a:latin typeface="Consolas"/>
                        </a:rPr>
                        <a:t>Arbeit zuerst auf neuem Branch sichern; Arbeitsbaum prüfen; main bewusst korrigieren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</a:tr>
              <a:tr h="760000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100" b="0" i="0">
                          <a:solidFill>
                            <a:srgbClr val="000000"/>
                          </a:solidFill>
                          <a:latin typeface="Times New Roman"/>
                        </a:rPr>
                        <a:t>Letzten Commit rückgängig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100" b="0" i="0">
                          <a:solidFill>
                            <a:srgbClr val="000000"/>
                          </a:solidFill>
                          <a:latin typeface="Times New Roman"/>
                        </a:rPr>
                        <a:t>Inhalt behalten oder verwerfen?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100" b="0" i="0">
                          <a:solidFill>
                            <a:srgbClr val="000000"/>
                          </a:solidFill>
                          <a:latin typeface="Consolas"/>
                        </a:rPr>
                        <a:t>reset --soft (behalten) / --mixed / --hard (verwerfen)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</a:tr>
              <a:tr h="760000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100" b="0" i="0">
                          <a:solidFill>
                            <a:srgbClr val="000000"/>
                          </a:solidFill>
                          <a:latin typeface="Times New Roman"/>
                        </a:rPr>
                        <a:t>! [rejected] non-fast-forward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100" b="0" i="0">
                          <a:solidFill>
                            <a:srgbClr val="000000"/>
                          </a:solidFill>
                          <a:latin typeface="Times New Roman"/>
                        </a:rPr>
                        <a:t>Remote ist weiter als Du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100" b="0" i="0">
                          <a:solidFill>
                            <a:srgbClr val="000000"/>
                          </a:solidFill>
                          <a:latin typeface="Consolas"/>
                        </a:rPr>
                        <a:t>git fetch; Verlauf vergleichen; Merge/Rebase abstimmen; regulär pushen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</a:tr>
              <a:tr h="760000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100" b="0" i="0">
                          <a:solidFill>
                            <a:srgbClr val="000000"/>
                          </a:solidFill>
                          <a:latin typeface="Times New Roman"/>
                        </a:rPr>
                        <a:t>You have divergent branches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100" b="0" i="0">
                          <a:solidFill>
                            <a:srgbClr val="000000"/>
                          </a:solidFill>
                          <a:latin typeface="Times New Roman"/>
                        </a:rPr>
                        <a:t>pull weiss nicht: merge o. rebase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100" b="0" i="0">
                          <a:solidFill>
                            <a:srgbClr val="000000"/>
                          </a:solidFill>
                          <a:latin typeface="Consolas"/>
                        </a:rPr>
                        <a:t>git config pull.rebase true (bewusst wählen)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5720000"/>
            <a:ext cx="8229600" cy="240000"/>
          </a:xfrm>
          <a:prstGeom prst="rect">
            <a:avLst/>
          </a:prstGeom>
          <a:noFill/>
        </p:spPr>
        <p:txBody>
          <a:bodyPr wrap="square" anchor="t" lIns="20000" rIns="20000" tIns="10000" bIns="10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100" b="0" i="1">
                <a:solidFill>
                  <a:srgbClr val="595959"/>
                </a:solidFill>
                <a:latin typeface="Times New Roman"/>
              </a:rPr>
              <a:t>--force-with-lease prüft erwartete Remote-Referenzen. Es verhindert weder bewusstes Überschreiben bekannter Änderungen noch den Verlust lokaler Dateien.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z="2600" b="1">
                <a:solidFill>
                  <a:srgbClr val="000000"/>
                </a:solidFill>
                <a:latin typeface="Times New Roman"/>
              </a:rPr>
              <a:t>Versehentliche Dateien &amp; Secrets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430000"/>
            <a:ext cx="8229600" cy="22000"/>
          </a:xfrm>
          <a:prstGeom prst="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560000"/>
          <a:ext cx="8229598" cy="32800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490536"/>
                <a:gridCol w="2273968"/>
                <a:gridCol w="3465094"/>
              </a:tblGrid>
              <a:tr h="820000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ctr">
                        <a:spcAft>
                          <a:spcPts val="300"/>
                        </a:spcAft>
                        <a:buNone/>
                      </a:pPr>
                      <a:r>
                        <a:rPr sz="1100" b="1" i="0">
                          <a:solidFill>
                            <a:srgbClr val="FFFFFF"/>
                          </a:solidFill>
                          <a:latin typeface="Times New Roman"/>
                        </a:rPr>
                        <a:t>Symptom / Meldung</a:t>
                      </a:r>
                    </a:p>
                  </a:txBody>
                  <a:tcPr anchor="ctr" marL="80000" marR="80000" marT="18000" marB="18000">
                    <a:solidFill>
                      <a:srgbClr val="3333CC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ctr">
                        <a:spcAft>
                          <a:spcPts val="300"/>
                        </a:spcAft>
                        <a:buNone/>
                      </a:pPr>
                      <a:r>
                        <a:rPr sz="1100" b="1" i="0">
                          <a:solidFill>
                            <a:srgbClr val="FFFFFF"/>
                          </a:solidFill>
                          <a:latin typeface="Times New Roman"/>
                        </a:rPr>
                        <a:t>Bedeutung</a:t>
                      </a:r>
                    </a:p>
                  </a:txBody>
                  <a:tcPr anchor="ctr" marL="80000" marR="80000" marT="18000" marB="18000">
                    <a:solidFill>
                      <a:srgbClr val="3333CC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ctr">
                        <a:spcAft>
                          <a:spcPts val="300"/>
                        </a:spcAft>
                        <a:buNone/>
                      </a:pPr>
                      <a:r>
                        <a:rPr sz="1100" b="1" i="0">
                          <a:solidFill>
                            <a:srgbClr val="FFFFFF"/>
                          </a:solidFill>
                          <a:latin typeface="Times New Roman"/>
                        </a:rPr>
                        <a:t>Reaktion</a:t>
                      </a:r>
                    </a:p>
                  </a:txBody>
                  <a:tcPr anchor="ctr" marL="80000" marR="80000" marT="18000" marB="18000">
                    <a:solidFill>
                      <a:srgbClr val="3333CC"/>
                    </a:solidFill>
                  </a:tcPr>
                </a:tc>
              </a:tr>
              <a:tr h="820000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100" b="0" i="0">
                          <a:solidFill>
                            <a:srgbClr val="000000"/>
                          </a:solidFill>
                          <a:latin typeface="Times New Roman"/>
                        </a:rPr>
                        <a:t>.gitignore wirkt nicht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100" b="0" i="0">
                          <a:solidFill>
                            <a:srgbClr val="000000"/>
                          </a:solidFill>
                          <a:latin typeface="Times New Roman"/>
                        </a:rPr>
                        <a:t>Datei wird bereits getrackt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100" b="0" i="0">
                          <a:solidFill>
                            <a:srgbClr val="000000"/>
                          </a:solidFill>
                          <a:latin typeface="Times New Roman"/>
                        </a:rPr>
                        <a:t>git rm --cached &lt;pfad&gt;; commit; dann greift .gitignore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</a:tr>
              <a:tr h="820000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100" b="0" i="0">
                          <a:solidFill>
                            <a:srgbClr val="000000"/>
                          </a:solidFill>
                          <a:latin typeface="Times New Roman"/>
                        </a:rPr>
                        <a:t>Grosse Datei versehentlich committet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100" b="0" i="0">
                          <a:solidFill>
                            <a:srgbClr val="000000"/>
                          </a:solidFill>
                          <a:latin typeface="Times New Roman"/>
                        </a:rPr>
                        <a:t>Repo wird aufgebläht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100" b="0" i="0">
                          <a:solidFill>
                            <a:srgbClr val="000000"/>
                          </a:solidFill>
                          <a:latin typeface="Times New Roman"/>
                        </a:rPr>
                        <a:t>git rm --cached; .gitignore ergänzen; ggf. git filter-repo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</a:tr>
              <a:tr h="820000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100" b="0" i="0">
                          <a:solidFill>
                            <a:srgbClr val="000000"/>
                          </a:solidFill>
                          <a:latin typeface="Times New Roman"/>
                        </a:rPr>
                        <a:t>Secret/Passwort committet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100" b="0" i="0">
                          <a:solidFill>
                            <a:srgbClr val="000000"/>
                          </a:solidFill>
                          <a:latin typeface="Times New Roman"/>
                        </a:rPr>
                        <a:t>Auch in der Historie sichtbar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100" b="0" i="0">
                          <a:solidFill>
                            <a:srgbClr val="000000"/>
                          </a:solidFill>
                          <a:latin typeface="Times New Roman"/>
                        </a:rPr>
                        <a:t>Secret ROTIEREN (neu setzen)! + aus Historie entfernen (filter-repo/BFG)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457200" y="5150000"/>
            <a:ext cx="8229600" cy="560000"/>
          </a:xfrm>
          <a:prstGeom prst="roundRect">
            <a:avLst>
              <a:gd name="adj" fmla="val 6000"/>
            </a:avLst>
          </a:prstGeom>
          <a:solidFill>
            <a:srgbClr val="FBECEA"/>
          </a:solidFill>
          <a:ln w="12700">
            <a:solidFill>
              <a:srgbClr val="C039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7200" y="5200000"/>
            <a:ext cx="7929600" cy="460000"/>
          </a:xfrm>
          <a:prstGeom prst="rect">
            <a:avLst/>
          </a:prstGeom>
          <a:noFill/>
        </p:spPr>
        <p:txBody>
          <a:bodyPr wrap="square" anchor="ctr" lIns="20000" rIns="20000" tIns="10000" bIns="10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200" b="1" i="0">
                <a:solidFill>
                  <a:srgbClr val="C0392B"/>
                </a:solidFill>
                <a:latin typeface="Times New Roman"/>
              </a:rPr>
              <a:t>Merke:  </a:t>
            </a:r>
            <a:r>
              <a:rPr sz="1200" b="0" i="0">
                <a:solidFill>
                  <a:srgbClr val="000000"/>
                </a:solidFill>
                <a:latin typeface="Times New Roman"/>
              </a:rPr>
              <a:t>Ein einmal gepushtes Secret gilt als kompromittiert – Löschen aus der Historie ersetzt NICHT das Rotieren.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z="2600" b="1">
                <a:solidFill>
                  <a:srgbClr val="000000"/>
                </a:solidFill>
                <a:latin typeface="Times New Roman"/>
              </a:rPr>
              <a:t>Umgebung &amp; Abbruch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430000"/>
            <a:ext cx="8229600" cy="22000"/>
          </a:xfrm>
          <a:prstGeom prst="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560000"/>
          <a:ext cx="8229598" cy="38000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490536"/>
                <a:gridCol w="2273968"/>
                <a:gridCol w="3465094"/>
              </a:tblGrid>
              <a:tr h="760000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ctr">
                        <a:spcAft>
                          <a:spcPts val="300"/>
                        </a:spcAft>
                        <a:buNone/>
                      </a:pPr>
                      <a:r>
                        <a:rPr sz="1100" b="1" i="0">
                          <a:solidFill>
                            <a:srgbClr val="FFFFFF"/>
                          </a:solidFill>
                          <a:latin typeface="Times New Roman"/>
                        </a:rPr>
                        <a:t>Symptom / Meldung</a:t>
                      </a:r>
                    </a:p>
                  </a:txBody>
                  <a:tcPr anchor="ctr" marL="80000" marR="80000" marT="18000" marB="18000">
                    <a:solidFill>
                      <a:srgbClr val="3333CC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ctr">
                        <a:spcAft>
                          <a:spcPts val="300"/>
                        </a:spcAft>
                        <a:buNone/>
                      </a:pPr>
                      <a:r>
                        <a:rPr sz="1100" b="1" i="0">
                          <a:solidFill>
                            <a:srgbClr val="FFFFFF"/>
                          </a:solidFill>
                          <a:latin typeface="Times New Roman"/>
                        </a:rPr>
                        <a:t>Bedeutung</a:t>
                      </a:r>
                    </a:p>
                  </a:txBody>
                  <a:tcPr anchor="ctr" marL="80000" marR="80000" marT="18000" marB="18000">
                    <a:solidFill>
                      <a:srgbClr val="3333CC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ctr">
                        <a:spcAft>
                          <a:spcPts val="300"/>
                        </a:spcAft>
                        <a:buNone/>
                      </a:pPr>
                      <a:r>
                        <a:rPr sz="1100" b="1" i="0">
                          <a:solidFill>
                            <a:srgbClr val="FFFFFF"/>
                          </a:solidFill>
                          <a:latin typeface="Times New Roman"/>
                        </a:rPr>
                        <a:t>Reaktion</a:t>
                      </a:r>
                    </a:p>
                  </a:txBody>
                  <a:tcPr anchor="ctr" marL="80000" marR="80000" marT="18000" marB="18000">
                    <a:solidFill>
                      <a:srgbClr val="3333CC"/>
                    </a:solidFill>
                  </a:tcPr>
                </a:tc>
              </a:tr>
              <a:tr h="760000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100" b="0" i="0">
                          <a:solidFill>
                            <a:srgbClr val="000000"/>
                          </a:solidFill>
                          <a:latin typeface="Times New Roman"/>
                        </a:rPr>
                        <a:t>detected dubious ownership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100" b="0" i="0">
                          <a:solidFill>
                            <a:srgbClr val="000000"/>
                          </a:solidFill>
                          <a:latin typeface="Times New Roman"/>
                        </a:rPr>
                        <a:t>Repo gehört anderem Benutzer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100" b="0" i="0">
                          <a:solidFill>
                            <a:srgbClr val="000000"/>
                          </a:solidFill>
                          <a:latin typeface="Consolas"/>
                        </a:rPr>
                        <a:t>Eigentümer und Vertrauenswürdigkeit prüfen; nur den konkreten geprüften Pfad freigeben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</a:tr>
              <a:tr h="760000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100" b="0" i="0">
                          <a:solidFill>
                            <a:srgbClr val="000000"/>
                          </a:solidFill>
                          <a:latin typeface="Times New Roman"/>
                        </a:rPr>
                        <a:t>LF will be replaced by CRLF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100" b="0" i="0">
                          <a:solidFill>
                            <a:srgbClr val="000000"/>
                          </a:solidFill>
                          <a:latin typeface="Times New Roman"/>
                        </a:rPr>
                        <a:t>Zeilenenden-Konvertierung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100" b="0" i="0">
                          <a:solidFill>
                            <a:srgbClr val="000000"/>
                          </a:solidFill>
                          <a:latin typeface="Consolas"/>
                        </a:rPr>
                        <a:t>git config core.autocrlf (input=mac/linux, true=windows)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</a:tr>
              <a:tr h="760000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100" b="0" i="0">
                          <a:solidFill>
                            <a:srgbClr val="000000"/>
                          </a:solidFill>
                          <a:latin typeface="Times New Roman"/>
                        </a:rPr>
                        <a:t>Merge/Rebase steckt fest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100" b="0" i="0">
                          <a:solidFill>
                            <a:srgbClr val="000000"/>
                          </a:solidFill>
                          <a:latin typeface="Times New Roman"/>
                        </a:rPr>
                        <a:t>Konflikt mitten im Vorgang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100" b="0" i="0">
                          <a:solidFill>
                            <a:srgbClr val="000000"/>
                          </a:solidFill>
                          <a:latin typeface="Consolas"/>
                        </a:rPr>
                        <a:t>git merge --abort  /  git rebase --abort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</a:tr>
              <a:tr h="760000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100" b="0" i="0">
                          <a:solidFill>
                            <a:srgbClr val="000000"/>
                          </a:solidFill>
                          <a:latin typeface="Times New Roman"/>
                        </a:rPr>
                        <a:t>local changes would be overwritten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100" b="0" i="0">
                          <a:solidFill>
                            <a:srgbClr val="000000"/>
                          </a:solidFill>
                          <a:latin typeface="Times New Roman"/>
                        </a:rPr>
                        <a:t>Ungespeicherte Änderungen im Weg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100" b="0" i="0">
                          <a:solidFill>
                            <a:srgbClr val="000000"/>
                          </a:solidFill>
                          <a:latin typeface="Consolas"/>
                        </a:rPr>
                        <a:t>git stash; pull/switch; git stash pop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5720000"/>
            <a:ext cx="8229600" cy="240000"/>
          </a:xfrm>
          <a:prstGeom prst="rect">
            <a:avLst/>
          </a:prstGeom>
          <a:noFill/>
        </p:spPr>
        <p:txBody>
          <a:bodyPr wrap="square" anchor="t" lIns="20000" rIns="20000" tIns="10000" bIns="10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100" b="0" i="1">
                <a:solidFill>
                  <a:srgbClr val="595959"/>
                </a:solidFill>
                <a:latin typeface="Times New Roman"/>
              </a:rPr>
              <a:t>git stash parkt Änderungen kurz weg; git stash list zeigt den Stapel, git stash pop holt sie zurück.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sz="3400" b="1">
                <a:solidFill>
                  <a:srgbClr val="3333CC"/>
                </a:solidFill>
                <a:latin typeface="Times New Roman"/>
              </a:rPr>
              <a:t>Teil 8 – CI/CD (Fokus CI)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wrap="square" lIns="60000" rIns="60000" tIns="30000" bIns="30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600" b="0" i="1">
                <a:solidFill>
                  <a:srgbClr val="595959"/>
                </a:solidFill>
                <a:latin typeface="Times New Roman"/>
              </a:rPr>
              <a:t>Automatisch prüfen: was es kostet und was es bringt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z="2600" b="1">
                <a:solidFill>
                  <a:srgbClr val="000000"/>
                </a:solidFill>
                <a:latin typeface="Times New Roman"/>
              </a:rPr>
              <a:t>CI/CD-Überblick – Pipeline bei jedem Push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430000"/>
            <a:ext cx="8229600" cy="22000"/>
          </a:xfrm>
          <a:prstGeom prst="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57200" y="1810000"/>
            <a:ext cx="1500000" cy="900000"/>
          </a:xfrm>
          <a:prstGeom prst="roundRect">
            <a:avLst/>
          </a:prstGeom>
          <a:solidFill>
            <a:srgbClr val="2D2D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200" b="1" i="0">
                <a:solidFill>
                  <a:srgbClr val="FFFFFF"/>
                </a:solidFill>
                <a:latin typeface="Times New Roman"/>
              </a:rPr>
              <a:t>Trigger:</a:t>
            </a:r>
          </a:p>
          <a:p>
            <a:pPr algn="ctr">
              <a:spcAft>
                <a:spcPts val="300"/>
              </a:spcAft>
              <a:buNone/>
            </a:pPr>
            <a:r>
              <a:rPr sz="1200" b="1" i="0">
                <a:solidFill>
                  <a:srgbClr val="FFFFFF"/>
                </a:solidFill>
                <a:latin typeface="Times New Roman"/>
              </a:rPr>
              <a:t>push / PR</a:t>
            </a:r>
          </a:p>
        </p:txBody>
      </p:sp>
      <p:sp>
        <p:nvSpPr>
          <p:cNvPr id="5" name="Right Arrow 4"/>
          <p:cNvSpPr/>
          <p:nvPr/>
        </p:nvSpPr>
        <p:spPr>
          <a:xfrm>
            <a:off x="1977200" y="2110000"/>
            <a:ext cx="300000" cy="300000"/>
          </a:xfrm>
          <a:prstGeom prst="rightArrow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2407200" y="1810000"/>
            <a:ext cx="1350000" cy="900000"/>
          </a:xfrm>
          <a:prstGeom prst="round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Lint /</a:t>
            </a:r>
          </a:p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Format</a:t>
            </a:r>
          </a:p>
        </p:txBody>
      </p:sp>
      <p:sp>
        <p:nvSpPr>
          <p:cNvPr id="7" name="Right Arrow 6"/>
          <p:cNvSpPr/>
          <p:nvPr/>
        </p:nvSpPr>
        <p:spPr>
          <a:xfrm>
            <a:off x="3757200" y="2110000"/>
            <a:ext cx="260000" cy="300000"/>
          </a:xfrm>
          <a:prstGeom prst="rightArrow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4017200" y="1810000"/>
            <a:ext cx="1350000" cy="900000"/>
          </a:xfrm>
          <a:prstGeom prst="round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Tests</a:t>
            </a:r>
          </a:p>
        </p:txBody>
      </p:sp>
      <p:sp>
        <p:nvSpPr>
          <p:cNvPr id="9" name="Right Arrow 8"/>
          <p:cNvSpPr/>
          <p:nvPr/>
        </p:nvSpPr>
        <p:spPr>
          <a:xfrm>
            <a:off x="5367200" y="2110000"/>
            <a:ext cx="260000" cy="300000"/>
          </a:xfrm>
          <a:prstGeom prst="rightArrow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627200" y="1810000"/>
            <a:ext cx="1350000" cy="900000"/>
          </a:xfrm>
          <a:prstGeom prst="round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Build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6977200" y="2110000"/>
            <a:ext cx="260000" cy="300000"/>
          </a:xfrm>
          <a:prstGeom prst="rightArrow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237200" y="1810000"/>
            <a:ext cx="1350000" cy="900000"/>
          </a:xfrm>
          <a:prstGeom prst="roundRect">
            <a:avLst/>
          </a:prstGeom>
          <a:solidFill>
            <a:srgbClr val="33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(Deploy)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2810000"/>
            <a:ext cx="8229600" cy="240000"/>
          </a:xfrm>
          <a:prstGeom prst="rect">
            <a:avLst/>
          </a:prstGeom>
          <a:noFill/>
        </p:spPr>
        <p:txBody>
          <a:bodyPr wrap="square" anchor="t" lIns="20000" rIns="20000" tIns="10000" bIns="1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200" b="1" i="0">
                <a:solidFill>
                  <a:srgbClr val="595959"/>
                </a:solidFill>
                <a:latin typeface="Times New Roman"/>
              </a:rPr>
              <a:t>CI: Continuous Integration. CD: Continuous Delivery (Freigabe separat) oder Continuous Deployment (automatisch ausliefern).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3210000"/>
            <a:ext cx="8229600" cy="1300000"/>
          </a:xfrm>
          <a:prstGeom prst="rect">
            <a:avLst/>
          </a:prstGeom>
          <a:noFill/>
        </p:spPr>
        <p:txBody>
          <a:bodyPr wrap="square" anchor="t" lIns="20000" rIns="20000" tIns="10000" bIns="10000">
            <a:noAutofit/>
          </a:bodyPr>
          <a:lstStyle/>
          <a:p>
            <a:pPr algn="l">
              <a:spcAft>
                <a:spcPts val="600"/>
              </a:spcAft>
              <a:buNone/>
            </a:pPr>
            <a:r>
              <a:rPr sz="1400" b="1" i="0">
                <a:solidFill>
                  <a:srgbClr val="00CC99"/>
                </a:solidFill>
                <a:latin typeface="Times New Roman"/>
              </a:rPr>
              <a:t>• Erforderliche erfolgreiche CI als Merge-Regel konfigurieren. Eine Pipeline allein erzwingt keine Sperre.</a:t>
            </a:r>
            <a:r>
              <a:rPr sz="1400" b="1" i="0">
                <a:solidFill>
                  <a:srgbClr val="000000"/>
                </a:solidFill>
                <a:latin typeface="Times New Roman"/>
              </a:rPr>
              <a:t/>
            </a:r>
            <a:r>
              <a:rPr sz="1400" b="0" i="0">
                <a:solidFill>
                  <a:srgbClr val="000000"/>
                </a:solidFill>
                <a:latin typeface="Times New Roman"/>
              </a:rPr>
              <a:t/>
            </a:r>
          </a:p>
          <a:p>
            <a:pPr algn="l">
              <a:spcAft>
                <a:spcPts val="600"/>
              </a:spcAft>
              <a:buNone/>
            </a:pPr>
            <a:r>
              <a:rPr sz="1400" b="1" i="0">
                <a:solidFill>
                  <a:srgbClr val="00CC99"/>
                </a:solidFill>
                <a:latin typeface="Times New Roman"/>
              </a:rPr>
              <a:t>• </a:t>
            </a:r>
            <a:r>
              <a:rPr sz="1400" b="1" i="0">
                <a:solidFill>
                  <a:srgbClr val="000000"/>
                </a:solidFill>
                <a:latin typeface="Times New Roman"/>
              </a:rPr>
              <a:t>Für Einsteiger: </a:t>
            </a:r>
            <a:r>
              <a:rPr sz="1400" b="0" i="0">
                <a:solidFill>
                  <a:srgbClr val="000000"/>
                </a:solidFill>
                <a:latin typeface="Times New Roman"/>
              </a:rPr>
              <a:t>mit CI starten (Lint + Tests). Deploy später ergänzen.</a:t>
            </a:r>
          </a:p>
          <a:p>
            <a:pPr algn="l">
              <a:spcAft>
                <a:spcPts val="300"/>
              </a:spcAft>
              <a:buNone/>
            </a:pPr>
            <a:r>
              <a:rPr sz="1400" b="1" i="0">
                <a:solidFill>
                  <a:srgbClr val="00CC99"/>
                </a:solidFill>
                <a:latin typeface="Times New Roman"/>
              </a:rPr>
              <a:t>• </a:t>
            </a:r>
            <a:r>
              <a:rPr sz="1400" b="1" i="0">
                <a:solidFill>
                  <a:srgbClr val="000000"/>
                </a:solidFill>
                <a:latin typeface="Times New Roman"/>
              </a:rPr>
              <a:t>Läuft für alle gleich – </a:t>
            </a:r>
            <a:r>
              <a:rPr sz="1400" b="0" i="0">
                <a:solidFill>
                  <a:srgbClr val="000000"/>
                </a:solidFill>
                <a:latin typeface="Times New Roman"/>
              </a:rPr>
              <a:t>Mensch wie KI-Agent werden objektiv geprüft.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z="2600" b="1">
                <a:solidFill>
                  <a:srgbClr val="000000"/>
                </a:solidFill>
                <a:latin typeface="Times New Roman"/>
              </a:rPr>
              <a:t>Beispiel-Pipeline: GitHub vs. GitLab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430000"/>
            <a:ext cx="8229600" cy="22000"/>
          </a:xfrm>
          <a:prstGeom prst="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57200" y="1560000"/>
            <a:ext cx="3964800" cy="360000"/>
          </a:xfrm>
          <a:prstGeom prst="roundRect">
            <a:avLst>
              <a:gd name="adj" fmla="val 10000"/>
            </a:avLst>
          </a:prstGeom>
          <a:solidFill>
            <a:srgbClr val="2D2D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100" b="1" i="0">
                <a:solidFill>
                  <a:srgbClr val="FFFFFF"/>
                </a:solidFill>
                <a:latin typeface="Times New Roman"/>
              </a:rPr>
              <a:t>GitHub Actions – .github/workflows/ci.yml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960000"/>
            <a:ext cx="3964800" cy="2600000"/>
          </a:xfrm>
          <a:prstGeom prst="rect">
            <a:avLst/>
          </a:prstGeom>
          <a:solidFill>
            <a:srgbClr val="F4F4F4"/>
          </a:solidFill>
          <a:ln w="12700">
            <a:solidFill>
              <a:srgbClr val="C9C9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10000" rIns="90000" tIns="70000" bIns="60000">
            <a:noAutofit/>
          </a:bodyPr>
          <a:lstStyle/>
          <a:p>
            <a:pPr algn="l">
              <a:spcAft>
                <a:spcPts val="100"/>
              </a:spcAft>
              <a:buNone/>
            </a:pPr>
            <a:r>
              <a:rPr sz="1000" b="0" i="0">
                <a:solidFill>
                  <a:srgbClr val="1A1A1A"/>
                </a:solidFill>
                <a:latin typeface="Consolas"/>
              </a:rPr>
              <a:t>name: CI</a:t>
            </a:r>
          </a:p>
          <a:p>
            <a:pPr algn="l">
              <a:spcAft>
                <a:spcPts val="100"/>
              </a:spcAft>
              <a:buNone/>
            </a:pPr>
            <a:r>
              <a:rPr sz="1000" b="0" i="0">
                <a:solidFill>
                  <a:srgbClr val="1A1A1A"/>
                </a:solidFill>
                <a:latin typeface="Consolas"/>
              </a:rPr>
              <a:t>on: [push, pull_request]</a:t>
            </a:r>
          </a:p>
          <a:p>
            <a:pPr algn="l">
              <a:spcAft>
                <a:spcPts val="100"/>
              </a:spcAft>
              <a:buNone/>
            </a:pPr>
            <a:r>
              <a:rPr sz="1000" b="0" i="0">
                <a:solidFill>
                  <a:srgbClr val="1A1A1A"/>
                </a:solidFill>
                <a:latin typeface="Consolas"/>
              </a:rPr>
              <a:t>jobs:</a:t>
            </a:r>
          </a:p>
          <a:p>
            <a:pPr algn="l">
              <a:spcAft>
                <a:spcPts val="100"/>
              </a:spcAft>
              <a:buNone/>
            </a:pPr>
            <a:r>
              <a:rPr sz="1000" b="0" i="0">
                <a:solidFill>
                  <a:srgbClr val="1A1A1A"/>
                </a:solidFill>
                <a:latin typeface="Consolas"/>
              </a:rPr>
              <a:t>  test:</a:t>
            </a:r>
          </a:p>
          <a:p>
            <a:pPr algn="l">
              <a:spcAft>
                <a:spcPts val="100"/>
              </a:spcAft>
              <a:buNone/>
            </a:pPr>
            <a:r>
              <a:rPr sz="1000" b="0" i="0">
                <a:solidFill>
                  <a:srgbClr val="1A1A1A"/>
                </a:solidFill>
                <a:latin typeface="Consolas"/>
              </a:rPr>
              <a:t>    runs-on: ubuntu-latest</a:t>
            </a:r>
          </a:p>
          <a:p>
            <a:pPr algn="l">
              <a:spcAft>
                <a:spcPts val="100"/>
              </a:spcAft>
              <a:buNone/>
            </a:pPr>
            <a:r>
              <a:rPr sz="1000" b="0" i="0">
                <a:solidFill>
                  <a:srgbClr val="1A1A1A"/>
                </a:solidFill>
                <a:latin typeface="Consolas"/>
              </a:rPr>
              <a:t>    steps:</a:t>
            </a:r>
          </a:p>
          <a:p>
            <a:pPr algn="l">
              <a:spcAft>
                <a:spcPts val="100"/>
              </a:spcAft>
              <a:buNone/>
            </a:pPr>
            <a:r>
              <a:rPr sz="1000" b="0" i="0">
                <a:solidFill>
                  <a:srgbClr val="1A1A1A"/>
                </a:solidFill>
                <a:latin typeface="Consolas"/>
              </a:rPr>
              <a:t>      - uses: actions/checkout@v4</a:t>
            </a:r>
          </a:p>
          <a:p>
            <a:pPr algn="l">
              <a:spcAft>
                <a:spcPts val="100"/>
              </a:spcAft>
              <a:buNone/>
            </a:pPr>
            <a:r>
              <a:rPr sz="1000" b="0" i="0">
                <a:solidFill>
                  <a:srgbClr val="1A1A1A"/>
                </a:solidFill>
                <a:latin typeface="Consolas"/>
              </a:rPr>
              <a:t>      - uses: actions/setup-python@v5</a:t>
            </a:r>
          </a:p>
          <a:p>
            <a:pPr algn="l">
              <a:spcAft>
                <a:spcPts val="100"/>
              </a:spcAft>
              <a:buNone/>
            </a:pPr>
            <a:r>
              <a:rPr sz="1000" b="0" i="0">
                <a:solidFill>
                  <a:srgbClr val="1A1A1A"/>
                </a:solidFill>
                <a:latin typeface="Consolas"/>
              </a:rPr>
              <a:t>        with: {python-version: '3.12'}</a:t>
            </a:r>
          </a:p>
          <a:p>
            <a:pPr algn="l">
              <a:spcAft>
                <a:spcPts val="100"/>
              </a:spcAft>
              <a:buNone/>
            </a:pPr>
            <a:r>
              <a:rPr sz="1000" b="0" i="0">
                <a:solidFill>
                  <a:srgbClr val="1A1A1A"/>
                </a:solidFill>
                <a:latin typeface="Consolas"/>
              </a:rPr>
              <a:t>      - run: pip install -r req.txt</a:t>
            </a:r>
          </a:p>
          <a:p>
            <a:pPr algn="l">
              <a:spcAft>
                <a:spcPts val="100"/>
              </a:spcAft>
              <a:buNone/>
            </a:pPr>
            <a:r>
              <a:rPr sz="1000" b="0" i="0">
                <a:solidFill>
                  <a:srgbClr val="1A1A1A"/>
                </a:solidFill>
                <a:latin typeface="Consolas"/>
              </a:rPr>
              <a:t>      - run: pytest -q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722000" y="1560000"/>
            <a:ext cx="3964800" cy="360000"/>
          </a:xfrm>
          <a:prstGeom prst="roundRect">
            <a:avLst>
              <a:gd name="adj" fmla="val 10000"/>
            </a:avLst>
          </a:prstGeom>
          <a:solidFill>
            <a:srgbClr val="2D2D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100" b="1" i="0">
                <a:solidFill>
                  <a:srgbClr val="FFFFFF"/>
                </a:solidFill>
                <a:latin typeface="Times New Roman"/>
              </a:rPr>
              <a:t>GitLab CI – .gitlab-ci.yml</a:t>
            </a:r>
          </a:p>
        </p:txBody>
      </p:sp>
      <p:sp>
        <p:nvSpPr>
          <p:cNvPr id="7" name="Rectangle 6"/>
          <p:cNvSpPr/>
          <p:nvPr/>
        </p:nvSpPr>
        <p:spPr>
          <a:xfrm>
            <a:off x="4722000" y="1960000"/>
            <a:ext cx="3964800" cy="2600000"/>
          </a:xfrm>
          <a:prstGeom prst="rect">
            <a:avLst/>
          </a:prstGeom>
          <a:solidFill>
            <a:srgbClr val="F4F4F4"/>
          </a:solidFill>
          <a:ln w="12700">
            <a:solidFill>
              <a:srgbClr val="C9C9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10000" rIns="90000" tIns="70000" bIns="60000">
            <a:noAutofit/>
          </a:bodyPr>
          <a:lstStyle/>
          <a:p>
            <a:pPr algn="l">
              <a:spcAft>
                <a:spcPts val="100"/>
              </a:spcAft>
              <a:buNone/>
            </a:pPr>
            <a:r>
              <a:rPr sz="1000" b="0" i="0">
                <a:solidFill>
                  <a:srgbClr val="1A1A1A"/>
                </a:solidFill>
                <a:latin typeface="Consolas"/>
              </a:rPr>
              <a:t>stages: [test]</a:t>
            </a:r>
          </a:p>
          <a:p>
            <a:pPr algn="l">
              <a:spcAft>
                <a:spcPts val="100"/>
              </a:spcAft>
              <a:buNone/>
            </a:pPr>
            <a:r>
              <a:rPr sz="1000" b="0" i="0">
                <a:solidFill>
                  <a:srgbClr val="1A1A1A"/>
                </a:solidFill>
                <a:latin typeface="Consolas"/>
              </a:rPr>
              <a:t/>
            </a:r>
          </a:p>
          <a:p>
            <a:pPr algn="l">
              <a:spcAft>
                <a:spcPts val="100"/>
              </a:spcAft>
              <a:buNone/>
            </a:pPr>
            <a:r>
              <a:rPr sz="1000" b="0" i="0">
                <a:solidFill>
                  <a:srgbClr val="1A1A1A"/>
                </a:solidFill>
                <a:latin typeface="Consolas"/>
              </a:rPr>
              <a:t>test:</a:t>
            </a:r>
          </a:p>
          <a:p>
            <a:pPr algn="l">
              <a:spcAft>
                <a:spcPts val="100"/>
              </a:spcAft>
              <a:buNone/>
            </a:pPr>
            <a:r>
              <a:rPr sz="1000" b="0" i="0">
                <a:solidFill>
                  <a:srgbClr val="1A1A1A"/>
                </a:solidFill>
                <a:latin typeface="Consolas"/>
              </a:rPr>
              <a:t>  stage: test</a:t>
            </a:r>
          </a:p>
          <a:p>
            <a:pPr algn="l">
              <a:spcAft>
                <a:spcPts val="100"/>
              </a:spcAft>
              <a:buNone/>
            </a:pPr>
            <a:r>
              <a:rPr sz="1000" b="0" i="0">
                <a:solidFill>
                  <a:srgbClr val="1A1A1A"/>
                </a:solidFill>
                <a:latin typeface="Consolas"/>
              </a:rPr>
              <a:t>  image: python:3.12</a:t>
            </a:r>
          </a:p>
          <a:p>
            <a:pPr algn="l">
              <a:spcAft>
                <a:spcPts val="100"/>
              </a:spcAft>
              <a:buNone/>
            </a:pPr>
            <a:r>
              <a:rPr sz="1000" b="0" i="0">
                <a:solidFill>
                  <a:srgbClr val="1A1A1A"/>
                </a:solidFill>
                <a:latin typeface="Consolas"/>
              </a:rPr>
              <a:t>  script:</a:t>
            </a:r>
          </a:p>
          <a:p>
            <a:pPr algn="l">
              <a:spcAft>
                <a:spcPts val="100"/>
              </a:spcAft>
              <a:buNone/>
            </a:pPr>
            <a:r>
              <a:rPr sz="1000" b="0" i="0">
                <a:solidFill>
                  <a:srgbClr val="1A1A1A"/>
                </a:solidFill>
                <a:latin typeface="Consolas"/>
              </a:rPr>
              <a:t>    - pip install -r req.txt</a:t>
            </a:r>
          </a:p>
          <a:p>
            <a:pPr algn="l">
              <a:spcAft>
                <a:spcPts val="100"/>
              </a:spcAft>
              <a:buNone/>
            </a:pPr>
            <a:r>
              <a:rPr sz="1000" b="0" i="0">
                <a:solidFill>
                  <a:srgbClr val="1A1A1A"/>
                </a:solidFill>
                <a:latin typeface="Consolas"/>
              </a:rPr>
              <a:t>    - pytest -q</a:t>
            </a:r>
          </a:p>
          <a:p>
            <a:pPr algn="l">
              <a:spcAft>
                <a:spcPts val="100"/>
              </a:spcAft>
              <a:buNone/>
            </a:pPr>
            <a:r>
              <a:rPr sz="1000" b="0" i="0">
                <a:solidFill>
                  <a:srgbClr val="1A1A1A"/>
                </a:solidFill>
                <a:latin typeface="Consolas"/>
              </a:rPr>
              <a:t>  rules:</a:t>
            </a:r>
          </a:p>
          <a:p>
            <a:pPr algn="l">
              <a:spcAft>
                <a:spcPts val="100"/>
              </a:spcAft>
              <a:buNone/>
            </a:pPr>
            <a:r>
              <a:rPr sz="1000" b="0" i="0">
                <a:solidFill>
                  <a:srgbClr val="1A1A1A"/>
                </a:solidFill>
                <a:latin typeface="Consolas"/>
              </a:rPr>
              <a:t>    - if: $CI_PIPELINE_SOURCE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5720000"/>
            <a:ext cx="8229600" cy="240000"/>
          </a:xfrm>
          <a:prstGeom prst="rect">
            <a:avLst/>
          </a:prstGeom>
          <a:noFill/>
        </p:spPr>
        <p:txBody>
          <a:bodyPr wrap="square" anchor="t" lIns="20000" rIns="20000" tIns="10000" bIns="10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100" b="0" i="1">
                <a:solidFill>
                  <a:srgbClr val="595959"/>
                </a:solidFill>
                <a:latin typeface="Times New Roman"/>
              </a:rPr>
              <a:t>Auslöser, Umgebung und Schritte festlegen. Erfolgreiche Prüfungen als Merge-Regel konfigurieren. Beispielversionen vor Verwendung prüfen.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z="2600" b="1">
                <a:solidFill>
                  <a:srgbClr val="000000"/>
                </a:solidFill>
                <a:latin typeface="Times New Roman"/>
              </a:rPr>
              <a:t>CI: Aufwand vs. Nutzen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430000"/>
            <a:ext cx="8229600" cy="22000"/>
          </a:xfrm>
          <a:prstGeom prst="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57200" y="1560000"/>
            <a:ext cx="3964800" cy="380000"/>
          </a:xfrm>
          <a:prstGeom prst="roundRect">
            <a:avLst>
              <a:gd name="adj" fmla="val 12000"/>
            </a:avLst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400" b="1" i="0">
                <a:solidFill>
                  <a:srgbClr val="FFFFFF"/>
                </a:solidFill>
                <a:latin typeface="Times New Roman"/>
              </a:rPr>
              <a:t>Aufwand (meist einmalig)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60000"/>
            <a:ext cx="3964800" cy="2500000"/>
          </a:xfrm>
          <a:prstGeom prst="roundRect">
            <a:avLst>
              <a:gd name="adj" fmla="val 5000"/>
            </a:avLst>
          </a:prstGeom>
          <a:solidFill>
            <a:srgbClr val="F7F9FB"/>
          </a:solidFill>
          <a:ln w="12700">
            <a:solidFill>
              <a:srgbClr val="EDED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7200" y="2030000"/>
            <a:ext cx="3664800" cy="2400000"/>
          </a:xfrm>
          <a:prstGeom prst="rect">
            <a:avLst/>
          </a:prstGeom>
          <a:noFill/>
        </p:spPr>
        <p:txBody>
          <a:bodyPr wrap="square" anchor="t" lIns="20000" rIns="20000" tIns="10000" bIns="10000">
            <a:noAutofit/>
          </a:bodyPr>
          <a:lstStyle/>
          <a:p>
            <a:pPr algn="l">
              <a:spcAft>
                <a:spcPts val="800"/>
              </a:spcAft>
              <a:buNone/>
            </a:pPr>
            <a:r>
              <a:rPr sz="1300" b="0" i="0">
                <a:solidFill>
                  <a:srgbClr val="000000"/>
                </a:solidFill>
                <a:latin typeface="Times New Roman"/>
              </a:rPr>
              <a:t>• Erste Pipeline einrichten (Aufwand projektabhängig)</a:t>
            </a:r>
          </a:p>
          <a:p>
            <a:pPr algn="l">
              <a:spcAft>
                <a:spcPts val="800"/>
              </a:spcAft>
              <a:buNone/>
            </a:pPr>
            <a:r>
              <a:rPr sz="1300" b="0" i="0">
                <a:solidFill>
                  <a:srgbClr val="000000"/>
                </a:solidFill>
                <a:latin typeface="Times New Roman"/>
              </a:rPr>
              <a:t>• Tests/Linter konfigurieren</a:t>
            </a:r>
          </a:p>
          <a:p>
            <a:pPr algn="l">
              <a:spcAft>
                <a:spcPts val="800"/>
              </a:spcAft>
              <a:buNone/>
            </a:pPr>
            <a:r>
              <a:rPr sz="1300" b="0" i="0">
                <a:solidFill>
                  <a:srgbClr val="000000"/>
                </a:solidFill>
                <a:latin typeface="Times New Roman"/>
              </a:rPr>
              <a:t>• Gelegentliche Wartung</a:t>
            </a:r>
          </a:p>
          <a:p>
            <a:pPr algn="l">
              <a:spcAft>
                <a:spcPts val="300"/>
              </a:spcAft>
              <a:buNone/>
            </a:pPr>
            <a:r>
              <a:rPr sz="1300" b="0" i="0">
                <a:solidFill>
                  <a:srgbClr val="000000"/>
                </a:solidFill>
                <a:latin typeface="Times New Roman"/>
              </a:rPr>
              <a:t>• Minuten Rechenzeit je Lauf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722000" y="1560000"/>
            <a:ext cx="3964800" cy="380000"/>
          </a:xfrm>
          <a:prstGeom prst="roundRect">
            <a:avLst>
              <a:gd name="adj" fmla="val 12000"/>
            </a:avLst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400" b="1" i="0">
                <a:solidFill>
                  <a:srgbClr val="FFFFFF"/>
                </a:solidFill>
                <a:latin typeface="Times New Roman"/>
              </a:rPr>
              <a:t>Nutzen (dauerhaft)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722000" y="1960000"/>
            <a:ext cx="3964800" cy="2500000"/>
          </a:xfrm>
          <a:prstGeom prst="roundRect">
            <a:avLst>
              <a:gd name="adj" fmla="val 5000"/>
            </a:avLst>
          </a:prstGeom>
          <a:solidFill>
            <a:srgbClr val="F7F9FB"/>
          </a:solidFill>
          <a:ln w="12700">
            <a:solidFill>
              <a:srgbClr val="EDED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72000" y="2030000"/>
            <a:ext cx="3664800" cy="2400000"/>
          </a:xfrm>
          <a:prstGeom prst="rect">
            <a:avLst/>
          </a:prstGeom>
          <a:noFill/>
        </p:spPr>
        <p:txBody>
          <a:bodyPr wrap="square" anchor="t" lIns="20000" rIns="20000" tIns="10000" bIns="10000">
            <a:noAutofit/>
          </a:bodyPr>
          <a:lstStyle/>
          <a:p>
            <a:pPr algn="l">
              <a:spcAft>
                <a:spcPts val="800"/>
              </a:spcAft>
              <a:buNone/>
            </a:pPr>
            <a:r>
              <a:rPr sz="1300" b="0" i="0">
                <a:solidFill>
                  <a:srgbClr val="000000"/>
                </a:solidFill>
                <a:latin typeface="Times New Roman"/>
              </a:rPr>
              <a:t>✓ Fehler früh gefunden statt in Prod</a:t>
            </a:r>
          </a:p>
          <a:p>
            <a:pPr algn="l">
              <a:spcAft>
                <a:spcPts val="800"/>
              </a:spcAft>
              <a:buNone/>
            </a:pPr>
            <a:r>
              <a:rPr sz="1300" b="0" i="0">
                <a:solidFill>
                  <a:srgbClr val="000000"/>
                </a:solidFill>
                <a:latin typeface="Times New Roman"/>
              </a:rPr>
              <a:t>✓ Risiken vor der Integration sichtbar machen</a:t>
            </a:r>
          </a:p>
          <a:p>
            <a:pPr algn="l">
              <a:spcAft>
                <a:spcPts val="800"/>
              </a:spcAft>
              <a:buNone/>
            </a:pPr>
            <a:r>
              <a:rPr sz="1300" b="0" i="0">
                <a:solidFill>
                  <a:srgbClr val="000000"/>
                </a:solidFill>
                <a:latin typeface="Times New Roman"/>
              </a:rPr>
              <a:t>✓ Reviews werden schneller</a:t>
            </a:r>
          </a:p>
          <a:p>
            <a:pPr algn="l">
              <a:spcAft>
                <a:spcPts val="800"/>
              </a:spcAft>
              <a:buNone/>
            </a:pPr>
            <a:r>
              <a:rPr sz="1300" b="0" i="0">
                <a:solidFill>
                  <a:srgbClr val="000000"/>
                </a:solidFill>
                <a:latin typeface="Times New Roman"/>
              </a:rPr>
              <a:t>✓ Sicheres Netz für KI-Änderungen</a:t>
            </a:r>
          </a:p>
          <a:p>
            <a:pPr algn="l">
              <a:spcAft>
                <a:spcPts val="300"/>
              </a:spcAft>
              <a:buNone/>
            </a:pPr>
            <a:r>
              <a:rPr sz="1300" b="0" i="0">
                <a:solidFill>
                  <a:srgbClr val="000000"/>
                </a:solidFill>
                <a:latin typeface="Times New Roman"/>
              </a:rPr>
              <a:t>✓ Weniger „bei mir läuft's“-Probleme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4560000"/>
            <a:ext cx="8229600" cy="500000"/>
          </a:xfrm>
          <a:prstGeom prst="roundRect">
            <a:avLst>
              <a:gd name="adj" fmla="val 8000"/>
            </a:avLst>
          </a:prstGeom>
          <a:solidFill>
            <a:srgbClr val="33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Fazit: kleiner Anfangsaufwand – grosser, dauerhafter Gewinn an Sicherheit &amp; Tempo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sz="3400" b="1">
                <a:solidFill>
                  <a:srgbClr val="3333CC"/>
                </a:solidFill>
                <a:latin typeface="Times New Roman"/>
              </a:rPr>
              <a:t>Teil 9 – Lokal entwickeln &amp; testen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wrap="square" lIns="60000" rIns="60000" tIns="30000" bIns="30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600" b="0" i="1">
                <a:solidFill>
                  <a:srgbClr val="595959"/>
                </a:solidFill>
                <a:latin typeface="Times New Roman"/>
              </a:rPr>
              <a:t>Container-Stacks mit compose.yml – wie in Produktion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z="2600" b="1">
                <a:solidFill>
                  <a:srgbClr val="000000"/>
                </a:solidFill>
                <a:latin typeface="Times New Roman"/>
              </a:rPr>
              <a:t>Lokale Entwicklung mit compose.yml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430000"/>
            <a:ext cx="8229600" cy="22000"/>
          </a:xfrm>
          <a:prstGeom prst="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57200" y="1560000"/>
            <a:ext cx="3964800" cy="360000"/>
          </a:xfrm>
          <a:prstGeom prst="roundRect">
            <a:avLst>
              <a:gd name="adj" fmla="val 10000"/>
            </a:avLst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Lokal (Entwicklung)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77200" y="1990000"/>
            <a:ext cx="3724800" cy="480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00CC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200" b="0" i="0">
                <a:solidFill>
                  <a:srgbClr val="000000"/>
                </a:solidFill>
                <a:latin typeface="Times New Roman"/>
              </a:rPr>
              <a:t>app (Dein Code)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77200" y="2550000"/>
            <a:ext cx="3724800" cy="480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00CC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200" b="0" i="0">
                <a:solidFill>
                  <a:srgbClr val="000000"/>
                </a:solidFill>
                <a:latin typeface="Times New Roman"/>
              </a:rPr>
              <a:t>db (Postgres)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77200" y="3110000"/>
            <a:ext cx="3724800" cy="480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00CC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200" b="0" i="0">
                <a:solidFill>
                  <a:srgbClr val="000000"/>
                </a:solidFill>
                <a:latin typeface="Times New Roman"/>
              </a:rPr>
              <a:t>cache (Redis)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722000" y="1560000"/>
            <a:ext cx="3964800" cy="360000"/>
          </a:xfrm>
          <a:prstGeom prst="roundRect">
            <a:avLst>
              <a:gd name="adj" fmla="val 10000"/>
            </a:avLst>
          </a:prstGeom>
          <a:solidFill>
            <a:srgbClr val="33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Produktion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842000" y="1990000"/>
            <a:ext cx="3724800" cy="480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3333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200" b="0" i="0">
                <a:solidFill>
                  <a:srgbClr val="000000"/>
                </a:solidFill>
                <a:latin typeface="Times New Roman"/>
              </a:rPr>
              <a:t>app (Dein Code)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842000" y="2550000"/>
            <a:ext cx="3724800" cy="480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3333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200" b="0" i="0">
                <a:solidFill>
                  <a:srgbClr val="000000"/>
                </a:solidFill>
                <a:latin typeface="Times New Roman"/>
              </a:rPr>
              <a:t>db (Postgres)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842000" y="3110000"/>
            <a:ext cx="3724800" cy="480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3333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200" b="0" i="0">
                <a:solidFill>
                  <a:srgbClr val="000000"/>
                </a:solidFill>
                <a:latin typeface="Times New Roman"/>
              </a:rPr>
              <a:t>cache (Redis)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4442000" y="2410000"/>
            <a:ext cx="260000" cy="380000"/>
          </a:xfrm>
          <a:prstGeom prst="rightArrow">
            <a:avLst/>
          </a:prstGeom>
          <a:solidFill>
            <a:srgbClr val="2D2D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7200" y="3740000"/>
            <a:ext cx="8229600" cy="260000"/>
          </a:xfrm>
          <a:prstGeom prst="rect">
            <a:avLst/>
          </a:prstGeom>
          <a:noFill/>
        </p:spPr>
        <p:txBody>
          <a:bodyPr wrap="square" anchor="t" lIns="20000" rIns="20000" tIns="10000" bIns="1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200" b="1" i="0">
                <a:solidFill>
                  <a:srgbClr val="2D2DB9"/>
                </a:solidFill>
                <a:latin typeface="Times New Roman"/>
              </a:rPr>
              <a:t>Vergleichbare Dienste und Versionen. Secrets, Daten und Betriebsregeln bleiben umgebungsspezifisch.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4080000"/>
            <a:ext cx="8229600" cy="900000"/>
          </a:xfrm>
          <a:prstGeom prst="rect">
            <a:avLst/>
          </a:prstGeom>
          <a:noFill/>
        </p:spPr>
        <p:txBody>
          <a:bodyPr wrap="square" anchor="t" lIns="20000" rIns="20000" tIns="10000" bIns="10000">
            <a:noAutofit/>
          </a:bodyPr>
          <a:lstStyle/>
          <a:p>
            <a:pPr algn="l">
              <a:spcAft>
                <a:spcPts val="600"/>
              </a:spcAft>
              <a:buNone/>
            </a:pPr>
            <a:r>
              <a:rPr sz="1400" b="1" i="0">
                <a:solidFill>
                  <a:srgbClr val="3333CC"/>
                </a:solidFill>
                <a:latin typeface="Times New Roman"/>
              </a:rPr>
              <a:t>Ziel: </a:t>
            </a:r>
            <a:r>
              <a:rPr sz="1400" b="0" i="0">
                <a:solidFill>
                  <a:srgbClr val="000000"/>
                </a:solidFill>
                <a:latin typeface="Times New Roman"/>
              </a:rPr>
              <a:t>Dev/Prod-Parität – dieselben Dienste und Versionen lokal wie in Produktion. „Bei mir läuft's“ wird zur Ausnahme.</a:t>
            </a:r>
          </a:p>
          <a:p>
            <a:pPr algn="l">
              <a:spcAft>
                <a:spcPts val="300"/>
              </a:spcAft>
              <a:buNone/>
            </a:pPr>
            <a:r>
              <a:rPr sz="1400" b="1" i="0">
                <a:solidFill>
                  <a:srgbClr val="3333CC"/>
                </a:solidFill>
                <a:latin typeface="Times New Roman"/>
              </a:rPr>
              <a:t>Bonus: </a:t>
            </a:r>
            <a:r>
              <a:rPr sz="1400" b="0" i="0">
                <a:solidFill>
                  <a:srgbClr val="000000"/>
                </a:solidFill>
                <a:latin typeface="Times New Roman"/>
              </a:rPr>
              <a:t>genau dieselben Container laufen auch in der CI.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z="2600" b="1">
                <a:solidFill>
                  <a:srgbClr val="000000"/>
                </a:solidFill>
                <a:latin typeface="Times New Roman"/>
              </a:rPr>
              <a:t>Lokaler Test-Workflow vor dem Push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430000"/>
            <a:ext cx="8229600" cy="22000"/>
          </a:xfrm>
          <a:prstGeom prst="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" y="1560000"/>
            <a:ext cx="4264800" cy="2450000"/>
          </a:xfrm>
          <a:prstGeom prst="rect">
            <a:avLst/>
          </a:prstGeom>
          <a:solidFill>
            <a:srgbClr val="F4F4F4"/>
          </a:solidFill>
          <a:ln w="12700">
            <a:solidFill>
              <a:srgbClr val="C9C9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10000" rIns="90000" tIns="70000" bIns="60000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sz="1000" b="1" i="0">
                <a:solidFill>
                  <a:srgbClr val="595959"/>
                </a:solidFill>
                <a:latin typeface="Times New Roman"/>
              </a:rPr>
              <a:t>Alles im Container – wie in CI</a:t>
            </a:r>
          </a:p>
          <a:p>
            <a:pPr algn="l">
              <a:spcAft>
                <a:spcPts val="300"/>
              </a:spcAft>
              <a:buNone/>
            </a:pPr>
            <a:r>
              <a:rPr sz="1000" b="0" i="0">
                <a:solidFill>
                  <a:srgbClr val="595959"/>
                </a:solidFill>
                <a:latin typeface="Consolas"/>
              </a:rPr>
              <a:t># Stack starten (Hintergrund)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>docker compose up -d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/>
            </a:r>
          </a:p>
          <a:p>
            <a:pPr algn="l">
              <a:spcAft>
                <a:spcPts val="300"/>
              </a:spcAft>
              <a:buNone/>
            </a:pPr>
            <a:r>
              <a:rPr sz="1000" b="0" i="0">
                <a:solidFill>
                  <a:srgbClr val="595959"/>
                </a:solidFill>
                <a:latin typeface="Consolas"/>
              </a:rPr>
              <a:t># Tests / Linter im Container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>docker compose run --rm app pytest -q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>docker compose run --rm app ruff check .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/>
            </a:r>
          </a:p>
          <a:p>
            <a:pPr algn="l">
              <a:spcAft>
                <a:spcPts val="300"/>
              </a:spcAft>
              <a:buNone/>
            </a:pPr>
            <a:r>
              <a:rPr sz="1000" b="0" i="0">
                <a:solidFill>
                  <a:srgbClr val="595959"/>
                </a:solidFill>
                <a:latin typeface="Consolas"/>
              </a:rPr>
              <a:t># Logs &amp; Aufräumen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>docker compose logs -f app</a:t>
            </a:r>
          </a:p>
          <a:p>
            <a:pPr algn="l">
              <a:spcAft>
                <a:spcPts val="100"/>
              </a:spcAft>
              <a:buNone/>
            </a:pPr>
            <a:r>
              <a:rPr sz="1100" b="0" i="0">
                <a:solidFill>
                  <a:srgbClr val="1A1A1A"/>
                </a:solidFill>
                <a:latin typeface="Consolas"/>
              </a:rPr>
              <a:t>docker compose down    # Volumes behalten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972000" y="1560000"/>
            <a:ext cx="3714800" cy="380000"/>
          </a:xfrm>
          <a:prstGeom prst="roundRect">
            <a:avLst>
              <a:gd name="adj" fmla="val 10000"/>
            </a:avLst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300" b="1" i="0">
                <a:solidFill>
                  <a:srgbClr val="FFFFFF"/>
                </a:solidFill>
                <a:latin typeface="Times New Roman"/>
              </a:rPr>
              <a:t>Checkliste vor push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972000" y="2085000"/>
            <a:ext cx="150000" cy="1500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5875">
            <a:solidFill>
              <a:srgbClr val="3333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212000" y="1990000"/>
            <a:ext cx="3474800" cy="380000"/>
          </a:xfrm>
          <a:prstGeom prst="rect">
            <a:avLst/>
          </a:prstGeom>
          <a:noFill/>
        </p:spPr>
        <p:txBody>
          <a:bodyPr wrap="square" anchor="ctr" lIns="10000" rIns="10000" tIns="6000" bIns="6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200" b="0" i="0">
                <a:solidFill>
                  <a:srgbClr val="000000"/>
                </a:solidFill>
                <a:latin typeface="Times New Roman"/>
              </a:rPr>
              <a:t>Stack startet fehlerfrei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972000" y="2465000"/>
            <a:ext cx="150000" cy="1500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5875">
            <a:solidFill>
              <a:srgbClr val="3333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212000" y="2370000"/>
            <a:ext cx="3474800" cy="380000"/>
          </a:xfrm>
          <a:prstGeom prst="rect">
            <a:avLst/>
          </a:prstGeom>
          <a:noFill/>
        </p:spPr>
        <p:txBody>
          <a:bodyPr wrap="square" anchor="ctr" lIns="10000" rIns="10000" tIns="6000" bIns="6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200" b="0" i="0">
                <a:solidFill>
                  <a:srgbClr val="000000"/>
                </a:solidFill>
                <a:latin typeface="Times New Roman"/>
              </a:rPr>
              <a:t>Tests grün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972000" y="2845000"/>
            <a:ext cx="150000" cy="1500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5875">
            <a:solidFill>
              <a:srgbClr val="3333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212000" y="2750000"/>
            <a:ext cx="3474800" cy="380000"/>
          </a:xfrm>
          <a:prstGeom prst="rect">
            <a:avLst/>
          </a:prstGeom>
          <a:noFill/>
        </p:spPr>
        <p:txBody>
          <a:bodyPr wrap="square" anchor="ctr" lIns="10000" rIns="10000" tIns="6000" bIns="6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200" b="0" i="0">
                <a:solidFill>
                  <a:srgbClr val="000000"/>
                </a:solidFill>
                <a:latin typeface="Times New Roman"/>
              </a:rPr>
              <a:t>Linter/Format ok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972000" y="3225000"/>
            <a:ext cx="150000" cy="1500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5875">
            <a:solidFill>
              <a:srgbClr val="3333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212000" y="3130000"/>
            <a:ext cx="3474800" cy="380000"/>
          </a:xfrm>
          <a:prstGeom prst="rect">
            <a:avLst/>
          </a:prstGeom>
          <a:noFill/>
        </p:spPr>
        <p:txBody>
          <a:bodyPr wrap="square" anchor="ctr" lIns="10000" rIns="10000" tIns="6000" bIns="6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200" b="0" i="0">
                <a:solidFill>
                  <a:srgbClr val="000000"/>
                </a:solidFill>
                <a:latin typeface="Times New Roman"/>
              </a:rPr>
              <a:t>Keine Debug-Ausgaben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972000" y="3605000"/>
            <a:ext cx="150000" cy="1500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5875">
            <a:solidFill>
              <a:srgbClr val="3333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12000" y="3510000"/>
            <a:ext cx="3474800" cy="380000"/>
          </a:xfrm>
          <a:prstGeom prst="rect">
            <a:avLst/>
          </a:prstGeom>
          <a:noFill/>
        </p:spPr>
        <p:txBody>
          <a:bodyPr wrap="square" anchor="ctr" lIns="10000" rIns="10000" tIns="6000" bIns="6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200" b="0" i="0">
                <a:solidFill>
                  <a:srgbClr val="000000"/>
                </a:solidFill>
                <a:latin typeface="Times New Roman"/>
              </a:rPr>
              <a:t>Stack beenden, persistente Daten bewusst erhalten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720000"/>
            <a:ext cx="8229600" cy="240000"/>
          </a:xfrm>
          <a:prstGeom prst="rect">
            <a:avLst/>
          </a:prstGeom>
          <a:noFill/>
        </p:spPr>
        <p:txBody>
          <a:bodyPr wrap="square" anchor="t" lIns="20000" rIns="20000" tIns="10000" bIns="10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100" b="0" i="1">
                <a:solidFill>
                  <a:srgbClr val="595959"/>
                </a:solidFill>
                <a:latin typeface="Times New Roman"/>
              </a:rPr>
              <a:t>Vergleichbare Umgebungen erleichtern die Fehlersuche. Unterschiedliche Daten, Architektur, Secrets oder Dienste können trotzdem andere Ergebnisse erzeugen.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sz="3400" b="1">
                <a:solidFill>
                  <a:srgbClr val="3333CC"/>
                </a:solidFill>
                <a:latin typeface="Times New Roman"/>
              </a:rPr>
              <a:t>Teil 10 – Git-Cheat-Sheet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wrap="square" lIns="60000" rIns="60000" tIns="30000" bIns="30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600" b="0" i="1">
                <a:solidFill>
                  <a:srgbClr val="595959"/>
                </a:solidFill>
                <a:latin typeface="Times New Roman"/>
              </a:rPr>
              <a:t>Die wichtigsten Befehle zum Nachschlagen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z="2600" b="1">
                <a:solidFill>
                  <a:srgbClr val="000000"/>
                </a:solidFill>
                <a:latin typeface="Times New Roman"/>
              </a:rPr>
              <a:t>Cheat-Sheet 1: Setup &amp; Basis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430000"/>
            <a:ext cx="8229600" cy="22000"/>
          </a:xfrm>
          <a:prstGeom prst="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560000"/>
          <a:ext cx="8229599" cy="417999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657599"/>
                <a:gridCol w="4572000"/>
              </a:tblGrid>
              <a:tr h="464444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ctr">
                        <a:spcAft>
                          <a:spcPts val="300"/>
                        </a:spcAft>
                        <a:buNone/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Times New Roman"/>
                        </a:rPr>
                        <a:t>Befehl</a:t>
                      </a:r>
                    </a:p>
                  </a:txBody>
                  <a:tcPr anchor="ctr" marL="80000" marR="80000" marT="18000" marB="18000">
                    <a:solidFill>
                      <a:srgbClr val="3333CC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ctr">
                        <a:spcAft>
                          <a:spcPts val="300"/>
                        </a:spcAft>
                        <a:buNone/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Times New Roman"/>
                        </a:rPr>
                        <a:t>Wirkung</a:t>
                      </a:r>
                    </a:p>
                  </a:txBody>
                  <a:tcPr anchor="ctr" marL="80000" marR="80000" marT="18000" marB="18000">
                    <a:solidFill>
                      <a:srgbClr val="3333CC"/>
                    </a:solidFill>
                  </a:tcPr>
                </a:tc>
              </a:tr>
              <a:tr h="464444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Consolas"/>
                        </a:rPr>
                        <a:t>git init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Times New Roman"/>
                        </a:rPr>
                        <a:t>neues Repo im aktuellen Ordner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</a:tr>
              <a:tr h="464444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Consolas"/>
                        </a:rPr>
                        <a:t>git clone &lt;url&gt;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Times New Roman"/>
                        </a:rPr>
                        <a:t>Repo herunterladen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</a:tr>
              <a:tr h="464444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Consolas"/>
                        </a:rPr>
                        <a:t>git status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Times New Roman"/>
                        </a:rPr>
                        <a:t>Was hat sich geändert?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</a:tr>
              <a:tr h="464444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Consolas"/>
                        </a:rPr>
                        <a:t>git add &lt;pfad&gt; / -A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Times New Roman"/>
                        </a:rPr>
                        <a:t>Änderungen fürs Commit vormerken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</a:tr>
              <a:tr h="464444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Consolas"/>
                        </a:rPr>
                        <a:t>git commit -m "..."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Times New Roman"/>
                        </a:rPr>
                        <a:t>Snapshot mit Nachricht speichern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</a:tr>
              <a:tr h="464444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Consolas"/>
                        </a:rPr>
                        <a:t>git log --oneline --graph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Times New Roman"/>
                        </a:rPr>
                        <a:t>Historie kompakt anzeigen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</a:tr>
              <a:tr h="464444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Consolas"/>
                        </a:rPr>
                        <a:t>git config --global user.name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Times New Roman"/>
                        </a:rPr>
                        <a:t>Name/E-Mail einmalig setzen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</a:tr>
              <a:tr h="464444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Consolas"/>
                        </a:rPr>
                        <a:t>.gitignore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Times New Roman"/>
                        </a:rPr>
                        <a:t>Dateien dauerhaft ignorieren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z="2600" b="1">
                <a:solidFill>
                  <a:srgbClr val="000000"/>
                </a:solidFill>
                <a:latin typeface="Times New Roman"/>
              </a:rPr>
              <a:t>Cheat-Sheet 2: Branches &amp; Worktrees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430000"/>
            <a:ext cx="8229600" cy="22000"/>
          </a:xfrm>
          <a:prstGeom prst="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560000"/>
          <a:ext cx="8229599" cy="417999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657599"/>
                <a:gridCol w="4572000"/>
              </a:tblGrid>
              <a:tr h="464444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ctr">
                        <a:spcAft>
                          <a:spcPts val="300"/>
                        </a:spcAft>
                        <a:buNone/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Times New Roman"/>
                        </a:rPr>
                        <a:t>Befehl</a:t>
                      </a:r>
                    </a:p>
                  </a:txBody>
                  <a:tcPr anchor="ctr" marL="80000" marR="80000" marT="18000" marB="18000">
                    <a:solidFill>
                      <a:srgbClr val="3333CC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ctr">
                        <a:spcAft>
                          <a:spcPts val="300"/>
                        </a:spcAft>
                        <a:buNone/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Times New Roman"/>
                        </a:rPr>
                        <a:t>Wirkung</a:t>
                      </a:r>
                    </a:p>
                  </a:txBody>
                  <a:tcPr anchor="ctr" marL="80000" marR="80000" marT="18000" marB="18000">
                    <a:solidFill>
                      <a:srgbClr val="3333CC"/>
                    </a:solidFill>
                  </a:tcPr>
                </a:tc>
              </a:tr>
              <a:tr h="464444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Consolas"/>
                        </a:rPr>
                        <a:t>git branch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Times New Roman"/>
                        </a:rPr>
                        <a:t>Branches auflisten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</a:tr>
              <a:tr h="464444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Consolas"/>
                        </a:rPr>
                        <a:t>git switch -c &lt;name&gt;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Times New Roman"/>
                        </a:rPr>
                        <a:t>Branch erstellen &amp; wechseln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</a:tr>
              <a:tr h="464444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Consolas"/>
                        </a:rPr>
                        <a:t>git switch &lt;name&gt;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Times New Roman"/>
                        </a:rPr>
                        <a:t>Branch wechseln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</a:tr>
              <a:tr h="464444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Consolas"/>
                        </a:rPr>
                        <a:t>git merge &lt;branch&gt;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Times New Roman"/>
                        </a:rPr>
                        <a:t>Branch integrieren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</a:tr>
              <a:tr h="464444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Consolas"/>
                        </a:rPr>
                        <a:t>git branch -d &lt;name&gt;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Times New Roman"/>
                        </a:rPr>
                        <a:t>Branch löschen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</a:tr>
              <a:tr h="464444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Consolas"/>
                        </a:rPr>
                        <a:t>git worktree add &lt;pfad&gt; &lt;br&gt;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Times New Roman"/>
                        </a:rPr>
                        <a:t>zusätzlichen Arbeitsordner anlegen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</a:tr>
              <a:tr h="464444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Consolas"/>
                        </a:rPr>
                        <a:t>git worktree list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Times New Roman"/>
                        </a:rPr>
                        <a:t>Worktrees anzeigen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</a:tr>
              <a:tr h="464444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Consolas"/>
                        </a:rPr>
                        <a:t>git worktree remove &lt;pfad&gt;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Times New Roman"/>
                        </a:rPr>
                        <a:t>Worktree entfernen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z="2600" b="1">
                <a:solidFill>
                  <a:srgbClr val="000000"/>
                </a:solidFill>
                <a:latin typeface="Times New Roman"/>
              </a:rPr>
              <a:t>Cheat-Sheet 3: Vergleichen, Remote &amp; PR/MR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430000"/>
            <a:ext cx="8229600" cy="22000"/>
          </a:xfrm>
          <a:prstGeom prst="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560000"/>
          <a:ext cx="8229599" cy="417999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657599"/>
                <a:gridCol w="4572000"/>
              </a:tblGrid>
              <a:tr h="464444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ctr">
                        <a:spcAft>
                          <a:spcPts val="300"/>
                        </a:spcAft>
                        <a:buNone/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Times New Roman"/>
                        </a:rPr>
                        <a:t>Befehl</a:t>
                      </a:r>
                    </a:p>
                  </a:txBody>
                  <a:tcPr anchor="ctr" marL="80000" marR="80000" marT="18000" marB="18000">
                    <a:solidFill>
                      <a:srgbClr val="3333CC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ctr">
                        <a:spcAft>
                          <a:spcPts val="300"/>
                        </a:spcAft>
                        <a:buNone/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Times New Roman"/>
                        </a:rPr>
                        <a:t>Wirkung</a:t>
                      </a:r>
                    </a:p>
                  </a:txBody>
                  <a:tcPr anchor="ctr" marL="80000" marR="80000" marT="18000" marB="18000">
                    <a:solidFill>
                      <a:srgbClr val="3333CC"/>
                    </a:solidFill>
                  </a:tcPr>
                </a:tc>
              </a:tr>
              <a:tr h="464444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Consolas"/>
                        </a:rPr>
                        <a:t>git diff [--staged]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Times New Roman"/>
                        </a:rPr>
                        <a:t>Unterschiede anzeigen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</a:tr>
              <a:tr h="464444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Consolas"/>
                        </a:rPr>
                        <a:t>git diff A B -- &lt;datei&gt;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Times New Roman"/>
                        </a:rPr>
                        <a:t>Datei zwischen Ständen vergleichen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</a:tr>
              <a:tr h="464444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Consolas"/>
                        </a:rPr>
                        <a:t>git fetch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Times New Roman"/>
                        </a:rPr>
                        <a:t>Remote-Stand holen (ohne Merge)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</a:tr>
              <a:tr h="464444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Consolas"/>
                        </a:rPr>
                        <a:t>git pull --rebase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Times New Roman"/>
                        </a:rPr>
                        <a:t>holen &amp; sauber aufsetzen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</a:tr>
              <a:tr h="464444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Consolas"/>
                        </a:rPr>
                        <a:t>git push -u origin &lt;branch&gt;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Times New Roman"/>
                        </a:rPr>
                        <a:t>Branch hochladen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</a:tr>
              <a:tr h="464444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Consolas"/>
                        </a:rPr>
                        <a:t>gh pr create --fill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Times New Roman"/>
                        </a:rPr>
                        <a:t>Pull Request öffnen (GitHub)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</a:tr>
              <a:tr h="464444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Consolas"/>
                        </a:rPr>
                        <a:t>glab mr create --fill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Times New Roman"/>
                        </a:rPr>
                        <a:t>Merge Request öffnen (GitLab)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</a:tr>
              <a:tr h="464444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Consolas"/>
                        </a:rPr>
                        <a:t>gh pr checks / glab ci status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Times New Roman"/>
                        </a:rPr>
                        <a:t>CI-Status ansehen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z="2600" b="1">
                <a:solidFill>
                  <a:srgbClr val="000000"/>
                </a:solidFill>
                <a:latin typeface="Times New Roman"/>
              </a:rPr>
              <a:t>Cheat-Sheet 4: Rückgängig &amp; Rettung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430000"/>
            <a:ext cx="8229600" cy="22000"/>
          </a:xfrm>
          <a:prstGeom prst="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560000"/>
          <a:ext cx="8229599" cy="417999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657599"/>
                <a:gridCol w="4572000"/>
              </a:tblGrid>
              <a:tr h="464444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ctr">
                        <a:spcAft>
                          <a:spcPts val="300"/>
                        </a:spcAft>
                        <a:buNone/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Times New Roman"/>
                        </a:rPr>
                        <a:t>Befehl</a:t>
                      </a:r>
                    </a:p>
                  </a:txBody>
                  <a:tcPr anchor="ctr" marL="80000" marR="80000" marT="18000" marB="18000">
                    <a:solidFill>
                      <a:srgbClr val="3333CC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ctr">
                        <a:spcAft>
                          <a:spcPts val="300"/>
                        </a:spcAft>
                        <a:buNone/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Times New Roman"/>
                        </a:rPr>
                        <a:t>Wirkung</a:t>
                      </a:r>
                    </a:p>
                  </a:txBody>
                  <a:tcPr anchor="ctr" marL="80000" marR="80000" marT="18000" marB="18000">
                    <a:solidFill>
                      <a:srgbClr val="3333CC"/>
                    </a:solidFill>
                  </a:tcPr>
                </a:tc>
              </a:tr>
              <a:tr h="464444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Consolas"/>
                        </a:rPr>
                        <a:t>git restore &lt;datei&gt;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Times New Roman"/>
                        </a:rPr>
                        <a:t>lokale Änderung verwerfen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</a:tr>
              <a:tr h="464444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Consolas"/>
                        </a:rPr>
                        <a:t>git restore --staged &lt;datei&gt;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Times New Roman"/>
                        </a:rPr>
                        <a:t>aus Staging nehmen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</a:tr>
              <a:tr h="464444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Consolas"/>
                        </a:rPr>
                        <a:t>git revert &lt;sha&gt;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Times New Roman"/>
                        </a:rPr>
                        <a:t>Commit sicher rückgängig (neuer Commit)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</a:tr>
              <a:tr h="464444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Consolas"/>
                        </a:rPr>
                        <a:t>git reset --soft/--mixed/--hard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Times New Roman"/>
                        </a:rPr>
                        <a:t>Zeiger zurück (Vorsicht bei hard)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</a:tr>
              <a:tr h="464444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Consolas"/>
                        </a:rPr>
                        <a:t>git reflog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Times New Roman"/>
                        </a:rPr>
                        <a:t>HEAD-Chronik / Zeitmaschine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</a:tr>
              <a:tr h="464444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Consolas"/>
                        </a:rPr>
                        <a:t>git cherry-pick &lt;sha&gt;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Times New Roman"/>
                        </a:rPr>
                        <a:t>einzelnen Commit übernehmen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</a:tr>
              <a:tr h="464444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Consolas"/>
                        </a:rPr>
                        <a:t>git stash / stash pop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Times New Roman"/>
                        </a:rPr>
                        <a:t>Änderungen parken / zurückholen</a:t>
                      </a:r>
                    </a:p>
                  </a:txBody>
                  <a:tcPr anchor="ctr" marL="80000" marR="80000" marT="18000" marB="18000">
                    <a:solidFill>
                      <a:srgbClr val="FFFFFF"/>
                    </a:solidFill>
                  </a:tcPr>
                </a:tc>
              </a:tr>
              <a:tr h="464444"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Consolas"/>
                        </a:rPr>
                        <a:t>git switch -  /  switch -c &lt;br&gt;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  <a:tc>
                  <a:txBody>
                    <a:bodyPr wrap="square" anchor="ctr" lIns="0" rIns="0" tIns="0" bIns="0">
                      <a:noAutofit/>
                    </a:bodyPr>
                    <a:lstStyle/>
                    <a:p>
                      <a:pPr algn="l">
                        <a:spcAft>
                          <a:spcPts val="300"/>
                        </a:spcAft>
                        <a:buNone/>
                      </a:pPr>
                      <a:r>
                        <a:rPr sz="1200" b="0" i="0">
                          <a:solidFill>
                            <a:srgbClr val="000000"/>
                          </a:solidFill>
                          <a:latin typeface="Times New Roman"/>
                        </a:rPr>
                        <a:t>Detached HEAD verlassen/sichern</a:t>
                      </a:r>
                    </a:p>
                  </a:txBody>
                  <a:tcPr anchor="ctr" marL="80000" marR="80000" marT="18000" marB="18000">
                    <a:solidFill>
                      <a:srgbClr val="F7F9F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z="2600" b="1">
                <a:solidFill>
                  <a:srgbClr val="000000"/>
                </a:solidFill>
                <a:latin typeface="Times New Roman"/>
              </a:rPr>
              <a:t>Master-Checkliste: von Issue bis Merge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430000"/>
            <a:ext cx="8229600" cy="22000"/>
          </a:xfrm>
          <a:prstGeom prst="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57200" y="1700000"/>
            <a:ext cx="150000" cy="1500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5875">
            <a:solidFill>
              <a:srgbClr val="3333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97200" y="1560000"/>
            <a:ext cx="3724800" cy="470000"/>
          </a:xfrm>
          <a:prstGeom prst="rect">
            <a:avLst/>
          </a:prstGeom>
          <a:noFill/>
        </p:spPr>
        <p:txBody>
          <a:bodyPr wrap="square" anchor="ctr" lIns="10000" rIns="10000" tIns="6000" bIns="6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300" b="0" i="0">
                <a:solidFill>
                  <a:srgbClr val="000000"/>
                </a:solidFill>
                <a:latin typeface="Times New Roman"/>
              </a:rPr>
              <a:t>Issue gewählt &amp; verstanden (Definition of Done)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2170000"/>
            <a:ext cx="150000" cy="1500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5875">
            <a:solidFill>
              <a:srgbClr val="3333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97200" y="2030000"/>
            <a:ext cx="3724800" cy="470000"/>
          </a:xfrm>
          <a:prstGeom prst="rect">
            <a:avLst/>
          </a:prstGeom>
          <a:noFill/>
        </p:spPr>
        <p:txBody>
          <a:bodyPr wrap="square" anchor="ctr" lIns="10000" rIns="10000" tIns="6000" bIns="6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300" b="0" i="0">
                <a:solidFill>
                  <a:srgbClr val="000000"/>
                </a:solidFill>
                <a:latin typeface="Times New Roman"/>
              </a:rPr>
              <a:t>Aktuellen main geholt (pull --rebase)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7200" y="2640000"/>
            <a:ext cx="150000" cy="1500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5875">
            <a:solidFill>
              <a:srgbClr val="3333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97200" y="2500000"/>
            <a:ext cx="3724800" cy="470000"/>
          </a:xfrm>
          <a:prstGeom prst="rect">
            <a:avLst/>
          </a:prstGeom>
          <a:noFill/>
        </p:spPr>
        <p:txBody>
          <a:bodyPr wrap="square" anchor="ctr" lIns="10000" rIns="10000" tIns="6000" bIns="6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300" b="0" i="0">
                <a:solidFill>
                  <a:srgbClr val="000000"/>
                </a:solidFill>
                <a:latin typeface="Times New Roman"/>
              </a:rPr>
              <a:t>Branch/Worktree erstellt (feature/...)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3110000"/>
            <a:ext cx="150000" cy="1500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5875">
            <a:solidFill>
              <a:srgbClr val="3333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97200" y="2970000"/>
            <a:ext cx="3724800" cy="470000"/>
          </a:xfrm>
          <a:prstGeom prst="rect">
            <a:avLst/>
          </a:prstGeom>
          <a:noFill/>
        </p:spPr>
        <p:txBody>
          <a:bodyPr wrap="square" anchor="ctr" lIns="10000" rIns="10000" tIns="6000" bIns="6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300" b="0" i="0">
                <a:solidFill>
                  <a:srgbClr val="000000"/>
                </a:solidFill>
                <a:latin typeface="Times New Roman"/>
              </a:rPr>
              <a:t>Klein arbeiten, mit KI-Agent umsetzen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3580000"/>
            <a:ext cx="150000" cy="1500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5875">
            <a:solidFill>
              <a:srgbClr val="3333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97200" y="3440000"/>
            <a:ext cx="3724800" cy="470000"/>
          </a:xfrm>
          <a:prstGeom prst="rect">
            <a:avLst/>
          </a:prstGeom>
          <a:noFill/>
        </p:spPr>
        <p:txBody>
          <a:bodyPr wrap="square" anchor="ctr" lIns="10000" rIns="10000" tIns="6000" bIns="6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300" b="0" i="0">
                <a:solidFill>
                  <a:srgbClr val="000000"/>
                </a:solidFill>
                <a:latin typeface="Times New Roman"/>
              </a:rPr>
              <a:t>Lokal im Container getestet (grün)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722000" y="1700000"/>
            <a:ext cx="150000" cy="1500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5875">
            <a:solidFill>
              <a:srgbClr val="3333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962000" y="1560000"/>
            <a:ext cx="3724800" cy="470000"/>
          </a:xfrm>
          <a:prstGeom prst="rect">
            <a:avLst/>
          </a:prstGeom>
          <a:noFill/>
        </p:spPr>
        <p:txBody>
          <a:bodyPr wrap="square" anchor="ctr" lIns="10000" rIns="10000" tIns="6000" bIns="6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300" b="0" i="0">
                <a:solidFill>
                  <a:srgbClr val="000000"/>
                </a:solidFill>
                <a:latin typeface="Times New Roman"/>
              </a:rPr>
              <a:t>Kleine, klare Commits (Conventional)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722000" y="2170000"/>
            <a:ext cx="150000" cy="1500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5875">
            <a:solidFill>
              <a:srgbClr val="3333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962000" y="2030000"/>
            <a:ext cx="3724800" cy="470000"/>
          </a:xfrm>
          <a:prstGeom prst="rect">
            <a:avLst/>
          </a:prstGeom>
          <a:noFill/>
        </p:spPr>
        <p:txBody>
          <a:bodyPr wrap="square" anchor="ctr" lIns="10000" rIns="10000" tIns="6000" bIns="6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300" b="0" i="0">
                <a:solidFill>
                  <a:srgbClr val="000000"/>
                </a:solidFill>
                <a:latin typeface="Times New Roman"/>
              </a:rPr>
              <a:t>Push + PR/MR mit Bezug zum Issue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722000" y="2640000"/>
            <a:ext cx="150000" cy="1500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5875">
            <a:solidFill>
              <a:srgbClr val="3333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962000" y="2500000"/>
            <a:ext cx="3724800" cy="470000"/>
          </a:xfrm>
          <a:prstGeom prst="rect">
            <a:avLst/>
          </a:prstGeom>
          <a:noFill/>
        </p:spPr>
        <p:txBody>
          <a:bodyPr wrap="square" anchor="ctr" lIns="10000" rIns="10000" tIns="6000" bIns="6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300" b="0" i="0">
                <a:solidFill>
                  <a:srgbClr val="000000"/>
                </a:solidFill>
                <a:latin typeface="Times New Roman"/>
              </a:rPr>
              <a:t>CI grün, Review-Punkte adressiert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722000" y="3110000"/>
            <a:ext cx="150000" cy="1500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5875">
            <a:solidFill>
              <a:srgbClr val="3333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962000" y="2970000"/>
            <a:ext cx="3724800" cy="470000"/>
          </a:xfrm>
          <a:prstGeom prst="rect">
            <a:avLst/>
          </a:prstGeom>
          <a:noFill/>
        </p:spPr>
        <p:txBody>
          <a:bodyPr wrap="square" anchor="ctr" lIns="10000" rIns="10000" tIns="6000" bIns="6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300" b="0" i="0">
                <a:solidFill>
                  <a:srgbClr val="000000"/>
                </a:solidFill>
                <a:latin typeface="Times New Roman"/>
              </a:rPr>
              <a:t>Squash/Merge über geschützten main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722000" y="3580000"/>
            <a:ext cx="150000" cy="1500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5875">
            <a:solidFill>
              <a:srgbClr val="3333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962000" y="3440000"/>
            <a:ext cx="3724800" cy="470000"/>
          </a:xfrm>
          <a:prstGeom prst="rect">
            <a:avLst/>
          </a:prstGeom>
          <a:noFill/>
        </p:spPr>
        <p:txBody>
          <a:bodyPr wrap="square" anchor="ctr" lIns="10000" rIns="10000" tIns="6000" bIns="6000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sz="1300" b="0" i="0">
                <a:solidFill>
                  <a:srgbClr val="000000"/>
                </a:solidFill>
                <a:latin typeface="Times New Roman"/>
              </a:rPr>
              <a:t>Branch gelöscht, nächste Iteration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57200" y="4010000"/>
            <a:ext cx="8229600" cy="520000"/>
          </a:xfrm>
          <a:prstGeom prst="roundRect">
            <a:avLst>
              <a:gd name="adj" fmla="val 8000"/>
            </a:avLst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400" b="1" i="0">
                <a:solidFill>
                  <a:srgbClr val="FFFFFF"/>
                </a:solidFill>
                <a:latin typeface="Times New Roman"/>
              </a:rPr>
              <a:t>Kurz: klein – isoliert – getestet – reviewt – gemergt. Dann von vorn.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z="2600" b="1">
                <a:solidFill>
                  <a:srgbClr val="000000"/>
                </a:solidFill>
                <a:latin typeface="Times New Roman"/>
              </a:rPr>
              <a:t>Kernbotschaften &amp; Ressourcen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430000"/>
            <a:ext cx="8229600" cy="22000"/>
          </a:xfrm>
          <a:prstGeom prst="rect">
            <a:avLst/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57200" y="1560000"/>
            <a:ext cx="8229600" cy="380000"/>
          </a:xfrm>
          <a:prstGeom prst="roundRect">
            <a:avLst>
              <a:gd name="adj" fmla="val 10000"/>
            </a:avLst>
          </a:prstGeom>
          <a:solidFill>
            <a:srgbClr val="33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400" b="1" i="0">
                <a:solidFill>
                  <a:srgbClr val="FFFFFF"/>
                </a:solidFill>
                <a:latin typeface="Times New Roman"/>
              </a:rPr>
              <a:t>Zum Mitnehmen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7200" y="2010000"/>
            <a:ext cx="8029600" cy="1550000"/>
          </a:xfrm>
          <a:prstGeom prst="rect">
            <a:avLst/>
          </a:prstGeom>
          <a:noFill/>
        </p:spPr>
        <p:txBody>
          <a:bodyPr wrap="square" anchor="t" lIns="20000" rIns="20000" tIns="10000" bIns="10000">
            <a:noAutofit/>
          </a:bodyPr>
          <a:lstStyle/>
          <a:p>
            <a:pPr algn="l">
              <a:spcAft>
                <a:spcPts val="700"/>
              </a:spcAft>
              <a:buNone/>
            </a:pPr>
            <a:r>
              <a:rPr sz="1400" b="1" i="0">
                <a:solidFill>
                  <a:srgbClr val="00CC99"/>
                </a:solidFill>
                <a:latin typeface="Times New Roman"/>
              </a:rPr>
              <a:t>1. Commit oft, push regelmässig, halte main geschützt &amp; lauffähig.</a:t>
            </a:r>
            <a:r>
              <a:rPr sz="1400" b="0" i="0">
                <a:solidFill>
                  <a:srgbClr val="000000"/>
                </a:solidFill>
                <a:latin typeface="Times New Roman"/>
              </a:rPr>
              <a:t/>
            </a:r>
          </a:p>
          <a:p>
            <a:pPr algn="l">
              <a:spcAft>
                <a:spcPts val="700"/>
              </a:spcAft>
              <a:buNone/>
            </a:pPr>
            <a:r>
              <a:rPr sz="1400" b="1" i="0">
                <a:solidFill>
                  <a:srgbClr val="00CC99"/>
                </a:solidFill>
                <a:latin typeface="Times New Roman"/>
              </a:rPr>
              <a:t>2. </a:t>
            </a:r>
            <a:r>
              <a:rPr sz="1400" b="0" i="0">
                <a:solidFill>
                  <a:srgbClr val="000000"/>
                </a:solidFill>
                <a:latin typeface="Times New Roman"/>
              </a:rPr>
              <a:t>Arbeite isoliert in Branches/Worktrees – ideal für parallele KI-Agenten.</a:t>
            </a:r>
          </a:p>
          <a:p>
            <a:pPr algn="l">
              <a:spcAft>
                <a:spcPts val="700"/>
              </a:spcAft>
              <a:buNone/>
            </a:pPr>
            <a:r>
              <a:rPr sz="1400" b="1" i="0">
                <a:solidFill>
                  <a:srgbClr val="00CC99"/>
                </a:solidFill>
                <a:latin typeface="Times New Roman"/>
              </a:rPr>
              <a:t>3. </a:t>
            </a:r>
            <a:r>
              <a:rPr sz="1400" b="0" i="0">
                <a:solidFill>
                  <a:srgbClr val="000000"/>
                </a:solidFill>
                <a:latin typeface="Times New Roman"/>
              </a:rPr>
              <a:t>Der PR/MR mit Review + CI ist das Qualitäts-Gate.</a:t>
            </a:r>
          </a:p>
          <a:p>
            <a:pPr algn="l">
              <a:spcAft>
                <a:spcPts val="300"/>
              </a:spcAft>
              <a:buNone/>
            </a:pPr>
            <a:r>
              <a:rPr sz="1400" b="1" i="0">
                <a:solidFill>
                  <a:srgbClr val="00CC99"/>
                </a:solidFill>
                <a:latin typeface="Times New Roman"/>
              </a:rPr>
              <a:t>4. Revert erhält geteilten Verlauf. Reflog und Restore helfen innerhalb ihrer Grenzen. Backups bleiben erforderlich.</a:t>
            </a:r>
            <a:r>
              <a:rPr sz="1400" b="0" i="0">
                <a:solidFill>
                  <a:srgbClr val="000000"/>
                </a:solidFill>
                <a:latin typeface="Times New Roman"/>
              </a:rPr>
              <a:t/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3710000"/>
            <a:ext cx="8229600" cy="380000"/>
          </a:xfrm>
          <a:prstGeom prst="roundRect">
            <a:avLst>
              <a:gd name="adj" fmla="val 10000"/>
            </a:avLst>
          </a:prstGeom>
          <a:solidFill>
            <a:srgbClr val="00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0000" rIns="60000" tIns="30000" bIns="30000">
            <a:noAutofit/>
          </a:bodyPr>
          <a:lstStyle/>
          <a:p>
            <a:pPr algn="ctr">
              <a:spcAft>
                <a:spcPts val="300"/>
              </a:spcAft>
              <a:buNone/>
            </a:pPr>
            <a:r>
              <a:rPr sz="1400" b="1" i="0">
                <a:solidFill>
                  <a:srgbClr val="FFFFFF"/>
                </a:solidFill>
                <a:latin typeface="Times New Roman"/>
              </a:rPr>
              <a:t>Weiterlernen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7200" y="4160000"/>
            <a:ext cx="8029600" cy="900000"/>
          </a:xfrm>
          <a:prstGeom prst="rect">
            <a:avLst/>
          </a:prstGeom>
          <a:noFill/>
        </p:spPr>
        <p:txBody>
          <a:bodyPr wrap="square" anchor="t" lIns="20000" rIns="20000" tIns="10000" bIns="10000">
            <a:noAutofit/>
          </a:bodyPr>
          <a:lstStyle/>
          <a:p>
            <a:pPr algn="l">
              <a:spcAft>
                <a:spcPts val="500"/>
              </a:spcAft>
              <a:buNone/>
            </a:pPr>
            <a:r>
              <a:rPr sz="1300" b="0" i="0">
                <a:solidFill>
                  <a:srgbClr val="000000"/>
                </a:solidFill>
                <a:latin typeface="Times New Roman"/>
              </a:rPr>
              <a:t>• Pro Git (kostenloses Buch): https://git-scm.com/book/de</a:t>
            </a:r>
          </a:p>
          <a:p>
            <a:pPr algn="l">
              <a:spcAft>
                <a:spcPts val="500"/>
              </a:spcAft>
              <a:buNone/>
            </a:pPr>
            <a:r>
              <a:rPr sz="1300" b="0" i="0">
                <a:solidFill>
                  <a:srgbClr val="000000"/>
                </a:solidFill>
                <a:latin typeface="Times New Roman"/>
              </a:rPr>
              <a:t>• GitHub Docs: https://docs.github.com   •   GitLab Docs: https://docs.gitlab.com</a:t>
            </a:r>
          </a:p>
          <a:p>
            <a:pPr algn="l">
              <a:spcAft>
                <a:spcPts val="300"/>
              </a:spcAft>
              <a:buNone/>
            </a:pPr>
            <a:r>
              <a:rPr sz="1300" b="0" i="0">
                <a:solidFill>
                  <a:srgbClr val="000000"/>
                </a:solidFill>
                <a:latin typeface="Times New Roman"/>
              </a:rPr>
              <a:t>• Übung: git switch/worktree/revert/reflog gefahrlos in einem Test-Repo ausprobieren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CDA_Powerpoint_Vorlage_01_D01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ns0:Properties xmlns:ns0="http://schemas.openxmlformats.org/officeDocument/2006/extended-properties">
  <ns0:Application>ECDA public learning edition</ns0:Application>
  <ns0:Slides>47</ns0:Slides>
  <ns0:Notes>0</ns0:Notes>
  <ns0:HiddenSlides>0</ns0:HiddenSlides>
</ns0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Zusammenarbeit mit Git, GitHub &amp; GitLab</dc:title>
  <dc:subject>Git/GitHub/GitLab fuer Teams mit KI-Agenten</dc:subject>
</cp:coreProperties>
</file>